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6.xml" ContentType="application/vnd.openxmlformats-officedocument.theme+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theme/theme7.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51" r:id="rId3"/>
    <p:sldMasterId id="2147483652" r:id="rId4"/>
    <p:sldMasterId id="2147483653" r:id="rId5"/>
    <p:sldMasterId id="2147483654" r:id="rId6"/>
    <p:sldMasterId id="2147483725" r:id="rId7"/>
  </p:sldMasterIdLst>
  <p:sldIdLst>
    <p:sldId id="286" r:id="rId8"/>
    <p:sldId id="342" r:id="rId9"/>
    <p:sldId id="344" r:id="rId10"/>
    <p:sldId id="380" r:id="rId11"/>
    <p:sldId id="381" r:id="rId12"/>
    <p:sldId id="382" r:id="rId13"/>
    <p:sldId id="385" r:id="rId14"/>
    <p:sldId id="349" r:id="rId15"/>
    <p:sldId id="367" r:id="rId16"/>
    <p:sldId id="357" r:id="rId17"/>
    <p:sldId id="361" r:id="rId18"/>
    <p:sldId id="363" r:id="rId19"/>
    <p:sldId id="364" r:id="rId20"/>
    <p:sldId id="362" r:id="rId21"/>
    <p:sldId id="368" r:id="rId22"/>
    <p:sldId id="369" r:id="rId23"/>
    <p:sldId id="370" r:id="rId24"/>
    <p:sldId id="373" r:id="rId25"/>
    <p:sldId id="378" r:id="rId26"/>
  </p:sldIdLst>
  <p:sldSz cx="9144000" cy="6858000" type="screen4x3"/>
  <p:notesSz cx="6858000" cy="9926638"/>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8424"/>
    <a:srgbClr val="920000"/>
    <a:srgbClr val="1515F9"/>
    <a:srgbClr val="006600"/>
    <a:srgbClr val="777777"/>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99" autoAdjust="0"/>
    <p:restoredTop sz="94695" autoAdjust="0"/>
  </p:normalViewPr>
  <p:slideViewPr>
    <p:cSldViewPr>
      <p:cViewPr>
        <p:scale>
          <a:sx n="70" d="100"/>
          <a:sy n="70" d="100"/>
        </p:scale>
        <p:origin x="-1380"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FD361B-085C-4D75-9AA0-68077885F74D}" type="doc">
      <dgm:prSet loTypeId="urn:microsoft.com/office/officeart/2005/8/layout/equation2" loCatId="process" qsTypeId="urn:microsoft.com/office/officeart/2005/8/quickstyle/simple1" qsCatId="simple" csTypeId="urn:microsoft.com/office/officeart/2005/8/colors/colorful5" csCatId="colorful" phldr="1"/>
      <dgm:spPr/>
    </dgm:pt>
    <dgm:pt modelId="{F93349B0-5F59-4368-B4B7-8399F03B1048}">
      <dgm:prSet phldrT="[Κείμενο]" custT="1"/>
      <dgm:spPr/>
      <dgm:t>
        <a:bodyPr/>
        <a:lstStyle/>
        <a:p>
          <a:r>
            <a:rPr lang="el-GR" sz="1600" b="1" dirty="0" smtClean="0"/>
            <a:t>Ενίσχυση της οργανωτικής, θεσμικής και επιχειρησιακής ικανότητάς  του κράτους</a:t>
          </a:r>
          <a:endParaRPr lang="el-GR" sz="1600" dirty="0"/>
        </a:p>
      </dgm:t>
    </dgm:pt>
    <dgm:pt modelId="{A289CA52-F165-4813-B782-6451E73B9F87}" type="parTrans" cxnId="{7DAB979E-2D48-483F-B3B2-693DAD8261FF}">
      <dgm:prSet/>
      <dgm:spPr/>
      <dgm:t>
        <a:bodyPr/>
        <a:lstStyle/>
        <a:p>
          <a:endParaRPr lang="el-GR"/>
        </a:p>
      </dgm:t>
    </dgm:pt>
    <dgm:pt modelId="{B8EF795E-BFCE-4E72-9E33-A37BF4C665E0}" type="sibTrans" cxnId="{7DAB979E-2D48-483F-B3B2-693DAD8261FF}">
      <dgm:prSet/>
      <dgm:spPr/>
      <dgm:t>
        <a:bodyPr/>
        <a:lstStyle/>
        <a:p>
          <a:endParaRPr lang="el-GR"/>
        </a:p>
      </dgm:t>
    </dgm:pt>
    <dgm:pt modelId="{8DD4E565-872A-493F-A1C2-E3DCA816E5FD}">
      <dgm:prSet phldrT="[Κείμενο]"/>
      <dgm:spPr/>
      <dgm:t>
        <a:bodyPr/>
        <a:lstStyle/>
        <a:p>
          <a:r>
            <a:rPr lang="el-GR" b="1" dirty="0" smtClean="0"/>
            <a:t>Ανάπτυξη ανθρώπινου δυναμικού</a:t>
          </a:r>
          <a:endParaRPr lang="el-GR" dirty="0"/>
        </a:p>
      </dgm:t>
    </dgm:pt>
    <dgm:pt modelId="{638B7C98-1689-4669-B219-90D3D3B1F6C3}" type="parTrans" cxnId="{613DC267-5D08-44ED-9F9F-4F3AA4DA8641}">
      <dgm:prSet/>
      <dgm:spPr/>
      <dgm:t>
        <a:bodyPr/>
        <a:lstStyle/>
        <a:p>
          <a:endParaRPr lang="el-GR"/>
        </a:p>
      </dgm:t>
    </dgm:pt>
    <dgm:pt modelId="{2B8025DA-EEDD-436F-816E-28541DDC1EBA}" type="sibTrans" cxnId="{613DC267-5D08-44ED-9F9F-4F3AA4DA8641}">
      <dgm:prSet/>
      <dgm:spPr/>
      <dgm:t>
        <a:bodyPr/>
        <a:lstStyle/>
        <a:p>
          <a:endParaRPr lang="el-GR"/>
        </a:p>
      </dgm:t>
    </dgm:pt>
    <dgm:pt modelId="{73743666-2B8C-49F8-A4A5-50E6527DD21F}">
      <dgm:prSet phldrT="[Κείμενο]"/>
      <dgm:spPr/>
      <dgm:t>
        <a:bodyPr/>
        <a:lstStyle/>
        <a:p>
          <a:r>
            <a:rPr lang="el-GR" dirty="0" smtClean="0"/>
            <a:t>Μεταρρύθμιση Δημόσιου Τομέα</a:t>
          </a:r>
          <a:endParaRPr lang="el-GR" dirty="0"/>
        </a:p>
      </dgm:t>
    </dgm:pt>
    <dgm:pt modelId="{D6D58B4C-B943-4BA0-B4C8-38202193434A}" type="parTrans" cxnId="{5B467A6B-DAF9-4BA0-9169-3F9A3CA53B3F}">
      <dgm:prSet/>
      <dgm:spPr/>
      <dgm:t>
        <a:bodyPr/>
        <a:lstStyle/>
        <a:p>
          <a:endParaRPr lang="el-GR"/>
        </a:p>
      </dgm:t>
    </dgm:pt>
    <dgm:pt modelId="{0CA84B87-F3C3-44AA-B0BB-66B12E5D39E6}" type="sibTrans" cxnId="{5B467A6B-DAF9-4BA0-9169-3F9A3CA53B3F}">
      <dgm:prSet/>
      <dgm:spPr/>
      <dgm:t>
        <a:bodyPr/>
        <a:lstStyle/>
        <a:p>
          <a:endParaRPr lang="el-GR"/>
        </a:p>
      </dgm:t>
    </dgm:pt>
    <dgm:pt modelId="{2FE8CB9C-B5F2-469F-A86C-E63632876882}" type="pres">
      <dgm:prSet presAssocID="{46FD361B-085C-4D75-9AA0-68077885F74D}" presName="Name0" presStyleCnt="0">
        <dgm:presLayoutVars>
          <dgm:dir/>
          <dgm:resizeHandles val="exact"/>
        </dgm:presLayoutVars>
      </dgm:prSet>
      <dgm:spPr/>
    </dgm:pt>
    <dgm:pt modelId="{A3357ECB-A2E1-4987-B011-1BC3F3C1B821}" type="pres">
      <dgm:prSet presAssocID="{46FD361B-085C-4D75-9AA0-68077885F74D}" presName="vNodes" presStyleCnt="0"/>
      <dgm:spPr/>
    </dgm:pt>
    <dgm:pt modelId="{9ABFE69B-4761-436D-BE76-D98AC2EF2D70}" type="pres">
      <dgm:prSet presAssocID="{F93349B0-5F59-4368-B4B7-8399F03B1048}" presName="node" presStyleLbl="node1" presStyleIdx="0" presStyleCnt="3" custScaleX="248358" custScaleY="182145">
        <dgm:presLayoutVars>
          <dgm:bulletEnabled val="1"/>
        </dgm:presLayoutVars>
      </dgm:prSet>
      <dgm:spPr/>
      <dgm:t>
        <a:bodyPr/>
        <a:lstStyle/>
        <a:p>
          <a:endParaRPr lang="el-GR"/>
        </a:p>
      </dgm:t>
    </dgm:pt>
    <dgm:pt modelId="{2937BB0C-673E-4C24-A55A-45FF5D0D2919}" type="pres">
      <dgm:prSet presAssocID="{B8EF795E-BFCE-4E72-9E33-A37BF4C665E0}" presName="spacerT" presStyleCnt="0"/>
      <dgm:spPr/>
    </dgm:pt>
    <dgm:pt modelId="{BA61C9B9-B361-42AD-AE1B-A25197A98968}" type="pres">
      <dgm:prSet presAssocID="{B8EF795E-BFCE-4E72-9E33-A37BF4C665E0}" presName="sibTrans" presStyleLbl="sibTrans2D1" presStyleIdx="0" presStyleCnt="2"/>
      <dgm:spPr/>
      <dgm:t>
        <a:bodyPr/>
        <a:lstStyle/>
        <a:p>
          <a:endParaRPr lang="el-GR"/>
        </a:p>
      </dgm:t>
    </dgm:pt>
    <dgm:pt modelId="{A1F12333-2C9A-4C71-AC67-A188D45474F8}" type="pres">
      <dgm:prSet presAssocID="{B8EF795E-BFCE-4E72-9E33-A37BF4C665E0}" presName="spacerB" presStyleCnt="0"/>
      <dgm:spPr/>
    </dgm:pt>
    <dgm:pt modelId="{49814796-524E-40F2-BB4E-6581E2A11188}" type="pres">
      <dgm:prSet presAssocID="{8DD4E565-872A-493F-A1C2-E3DCA816E5FD}" presName="node" presStyleLbl="node1" presStyleIdx="1" presStyleCnt="3" custScaleX="222259" custScaleY="164079">
        <dgm:presLayoutVars>
          <dgm:bulletEnabled val="1"/>
        </dgm:presLayoutVars>
      </dgm:prSet>
      <dgm:spPr/>
      <dgm:t>
        <a:bodyPr/>
        <a:lstStyle/>
        <a:p>
          <a:endParaRPr lang="el-GR"/>
        </a:p>
      </dgm:t>
    </dgm:pt>
    <dgm:pt modelId="{9A57E85B-4B0E-4736-8469-4E7EA1BB77FC}" type="pres">
      <dgm:prSet presAssocID="{46FD361B-085C-4D75-9AA0-68077885F74D}" presName="sibTransLast" presStyleLbl="sibTrans2D1" presStyleIdx="1" presStyleCnt="2"/>
      <dgm:spPr/>
      <dgm:t>
        <a:bodyPr/>
        <a:lstStyle/>
        <a:p>
          <a:endParaRPr lang="el-GR"/>
        </a:p>
      </dgm:t>
    </dgm:pt>
    <dgm:pt modelId="{0D509B35-311A-45B6-B095-61D0ECFE290F}" type="pres">
      <dgm:prSet presAssocID="{46FD361B-085C-4D75-9AA0-68077885F74D}" presName="connectorText" presStyleLbl="sibTrans2D1" presStyleIdx="1" presStyleCnt="2"/>
      <dgm:spPr/>
      <dgm:t>
        <a:bodyPr/>
        <a:lstStyle/>
        <a:p>
          <a:endParaRPr lang="el-GR"/>
        </a:p>
      </dgm:t>
    </dgm:pt>
    <dgm:pt modelId="{E7F99571-F51F-40B1-B1A0-9FA8F23F6B34}" type="pres">
      <dgm:prSet presAssocID="{46FD361B-085C-4D75-9AA0-68077885F74D}" presName="lastNode" presStyleLbl="node1" presStyleIdx="2" presStyleCnt="3">
        <dgm:presLayoutVars>
          <dgm:bulletEnabled val="1"/>
        </dgm:presLayoutVars>
      </dgm:prSet>
      <dgm:spPr/>
      <dgm:t>
        <a:bodyPr/>
        <a:lstStyle/>
        <a:p>
          <a:endParaRPr lang="el-GR"/>
        </a:p>
      </dgm:t>
    </dgm:pt>
  </dgm:ptLst>
  <dgm:cxnLst>
    <dgm:cxn modelId="{7DAB979E-2D48-483F-B3B2-693DAD8261FF}" srcId="{46FD361B-085C-4D75-9AA0-68077885F74D}" destId="{F93349B0-5F59-4368-B4B7-8399F03B1048}" srcOrd="0" destOrd="0" parTransId="{A289CA52-F165-4813-B782-6451E73B9F87}" sibTransId="{B8EF795E-BFCE-4E72-9E33-A37BF4C665E0}"/>
    <dgm:cxn modelId="{53BD8C3B-DA5A-4FD5-944C-C9068B4B83B2}" type="presOf" srcId="{8DD4E565-872A-493F-A1C2-E3DCA816E5FD}" destId="{49814796-524E-40F2-BB4E-6581E2A11188}" srcOrd="0" destOrd="0" presId="urn:microsoft.com/office/officeart/2005/8/layout/equation2"/>
    <dgm:cxn modelId="{D11370E9-EFCA-4745-AF21-F95B40A1B037}" type="presOf" srcId="{46FD361B-085C-4D75-9AA0-68077885F74D}" destId="{2FE8CB9C-B5F2-469F-A86C-E63632876882}" srcOrd="0" destOrd="0" presId="urn:microsoft.com/office/officeart/2005/8/layout/equation2"/>
    <dgm:cxn modelId="{613DC267-5D08-44ED-9F9F-4F3AA4DA8641}" srcId="{46FD361B-085C-4D75-9AA0-68077885F74D}" destId="{8DD4E565-872A-493F-A1C2-E3DCA816E5FD}" srcOrd="1" destOrd="0" parTransId="{638B7C98-1689-4669-B219-90D3D3B1F6C3}" sibTransId="{2B8025DA-EEDD-436F-816E-28541DDC1EBA}"/>
    <dgm:cxn modelId="{59F3BB75-5090-40FD-A327-D8B986860735}" type="presOf" srcId="{2B8025DA-EEDD-436F-816E-28541DDC1EBA}" destId="{9A57E85B-4B0E-4736-8469-4E7EA1BB77FC}" srcOrd="0" destOrd="0" presId="urn:microsoft.com/office/officeart/2005/8/layout/equation2"/>
    <dgm:cxn modelId="{5B467A6B-DAF9-4BA0-9169-3F9A3CA53B3F}" srcId="{46FD361B-085C-4D75-9AA0-68077885F74D}" destId="{73743666-2B8C-49F8-A4A5-50E6527DD21F}" srcOrd="2" destOrd="0" parTransId="{D6D58B4C-B943-4BA0-B4C8-38202193434A}" sibTransId="{0CA84B87-F3C3-44AA-B0BB-66B12E5D39E6}"/>
    <dgm:cxn modelId="{AFA6C604-5062-43A7-9D98-51DD2B9A4B49}" type="presOf" srcId="{B8EF795E-BFCE-4E72-9E33-A37BF4C665E0}" destId="{BA61C9B9-B361-42AD-AE1B-A25197A98968}" srcOrd="0" destOrd="0" presId="urn:microsoft.com/office/officeart/2005/8/layout/equation2"/>
    <dgm:cxn modelId="{1F12243D-4561-4121-8CF6-F82178D3B0CC}" type="presOf" srcId="{2B8025DA-EEDD-436F-816E-28541DDC1EBA}" destId="{0D509B35-311A-45B6-B095-61D0ECFE290F}" srcOrd="1" destOrd="0" presId="urn:microsoft.com/office/officeart/2005/8/layout/equation2"/>
    <dgm:cxn modelId="{D12D65B6-A970-4882-84BB-4229321F05EE}" type="presOf" srcId="{73743666-2B8C-49F8-A4A5-50E6527DD21F}" destId="{E7F99571-F51F-40B1-B1A0-9FA8F23F6B34}" srcOrd="0" destOrd="0" presId="urn:microsoft.com/office/officeart/2005/8/layout/equation2"/>
    <dgm:cxn modelId="{ADF4D724-7482-46D0-9862-DC3DE1CF7FD6}" type="presOf" srcId="{F93349B0-5F59-4368-B4B7-8399F03B1048}" destId="{9ABFE69B-4761-436D-BE76-D98AC2EF2D70}" srcOrd="0" destOrd="0" presId="urn:microsoft.com/office/officeart/2005/8/layout/equation2"/>
    <dgm:cxn modelId="{535D3CDC-C176-4B3A-81ED-C79A847280A0}" type="presParOf" srcId="{2FE8CB9C-B5F2-469F-A86C-E63632876882}" destId="{A3357ECB-A2E1-4987-B011-1BC3F3C1B821}" srcOrd="0" destOrd="0" presId="urn:microsoft.com/office/officeart/2005/8/layout/equation2"/>
    <dgm:cxn modelId="{6559B6B9-8414-482D-9C11-26C3452A48D5}" type="presParOf" srcId="{A3357ECB-A2E1-4987-B011-1BC3F3C1B821}" destId="{9ABFE69B-4761-436D-BE76-D98AC2EF2D70}" srcOrd="0" destOrd="0" presId="urn:microsoft.com/office/officeart/2005/8/layout/equation2"/>
    <dgm:cxn modelId="{CC0794C3-122B-4BB5-85AE-55FDB4C94138}" type="presParOf" srcId="{A3357ECB-A2E1-4987-B011-1BC3F3C1B821}" destId="{2937BB0C-673E-4C24-A55A-45FF5D0D2919}" srcOrd="1" destOrd="0" presId="urn:microsoft.com/office/officeart/2005/8/layout/equation2"/>
    <dgm:cxn modelId="{7FD98B8F-DF39-4AE5-8BA1-1A289B02532F}" type="presParOf" srcId="{A3357ECB-A2E1-4987-B011-1BC3F3C1B821}" destId="{BA61C9B9-B361-42AD-AE1B-A25197A98968}" srcOrd="2" destOrd="0" presId="urn:microsoft.com/office/officeart/2005/8/layout/equation2"/>
    <dgm:cxn modelId="{8FFB1B5C-6857-4114-AAD2-C1560AD18ACD}" type="presParOf" srcId="{A3357ECB-A2E1-4987-B011-1BC3F3C1B821}" destId="{A1F12333-2C9A-4C71-AC67-A188D45474F8}" srcOrd="3" destOrd="0" presId="urn:microsoft.com/office/officeart/2005/8/layout/equation2"/>
    <dgm:cxn modelId="{857F8B70-33F8-4FA9-B18C-B55B4AEAC2B6}" type="presParOf" srcId="{A3357ECB-A2E1-4987-B011-1BC3F3C1B821}" destId="{49814796-524E-40F2-BB4E-6581E2A11188}" srcOrd="4" destOrd="0" presId="urn:microsoft.com/office/officeart/2005/8/layout/equation2"/>
    <dgm:cxn modelId="{503D0197-679A-4044-8B8F-E2B65E55C49A}" type="presParOf" srcId="{2FE8CB9C-B5F2-469F-A86C-E63632876882}" destId="{9A57E85B-4B0E-4736-8469-4E7EA1BB77FC}" srcOrd="1" destOrd="0" presId="urn:microsoft.com/office/officeart/2005/8/layout/equation2"/>
    <dgm:cxn modelId="{1F965FF0-714C-4532-9199-CAD24FA5840B}" type="presParOf" srcId="{9A57E85B-4B0E-4736-8469-4E7EA1BB77FC}" destId="{0D509B35-311A-45B6-B095-61D0ECFE290F}" srcOrd="0" destOrd="0" presId="urn:microsoft.com/office/officeart/2005/8/layout/equation2"/>
    <dgm:cxn modelId="{69A27341-B255-4B94-8B3F-26B3719706C0}" type="presParOf" srcId="{2FE8CB9C-B5F2-469F-A86C-E63632876882}" destId="{E7F99571-F51F-40B1-B1A0-9FA8F23F6B34}"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A2A22B-80AE-4E65-8146-14E53D93C164}"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l-GR"/>
        </a:p>
      </dgm:t>
    </dgm:pt>
    <dgm:pt modelId="{49B48637-108F-4E68-AE00-0A6BB21959C8}">
      <dgm:prSet phldrT="[Κείμενο]" custT="1"/>
      <dgm:spPr/>
      <dgm:t>
        <a:bodyPr/>
        <a:lstStyle/>
        <a:p>
          <a:pPr>
            <a:spcAft>
              <a:spcPts val="0"/>
            </a:spcAft>
          </a:pPr>
          <a:r>
            <a:rPr lang="el-GR" sz="1800" dirty="0" smtClean="0"/>
            <a:t>ΕΤΠΑ</a:t>
          </a:r>
        </a:p>
        <a:p>
          <a:pPr>
            <a:spcAft>
              <a:spcPts val="0"/>
            </a:spcAft>
          </a:pPr>
          <a:r>
            <a:rPr lang="el-GR" sz="1800" dirty="0" smtClean="0"/>
            <a:t>1</a:t>
          </a:r>
          <a:r>
            <a:rPr lang="en-US" sz="1800" dirty="0" smtClean="0"/>
            <a:t>76.000.000</a:t>
          </a:r>
          <a:r>
            <a:rPr lang="el-GR" sz="1800" dirty="0" smtClean="0"/>
            <a:t> €</a:t>
          </a:r>
          <a:endParaRPr lang="el-GR" sz="1800" dirty="0"/>
        </a:p>
      </dgm:t>
    </dgm:pt>
    <dgm:pt modelId="{E304BFD9-9BB1-4784-AD7A-ED679635A648}" type="parTrans" cxnId="{37D9E294-8C67-4B02-82B7-90B6BF39B6FF}">
      <dgm:prSet/>
      <dgm:spPr/>
      <dgm:t>
        <a:bodyPr/>
        <a:lstStyle/>
        <a:p>
          <a:endParaRPr lang="el-GR" sz="2400"/>
        </a:p>
      </dgm:t>
    </dgm:pt>
    <dgm:pt modelId="{99E6CA04-B9AD-486A-AD1F-B187D3AFB6C8}" type="sibTrans" cxnId="{37D9E294-8C67-4B02-82B7-90B6BF39B6FF}">
      <dgm:prSet/>
      <dgm:spPr/>
      <dgm:t>
        <a:bodyPr/>
        <a:lstStyle/>
        <a:p>
          <a:endParaRPr lang="el-GR" sz="2400"/>
        </a:p>
      </dgm:t>
    </dgm:pt>
    <dgm:pt modelId="{2EC4774E-3D46-402C-8D88-F245D7D8EEE4}">
      <dgm:prSet phldrT="[Κείμενο]" custT="1"/>
      <dgm:spPr/>
      <dgm:t>
        <a:bodyPr/>
        <a:lstStyle/>
        <a:p>
          <a:pPr>
            <a:spcAft>
              <a:spcPts val="0"/>
            </a:spcAft>
          </a:pPr>
          <a:r>
            <a:rPr lang="el-GR" sz="1800" dirty="0" smtClean="0"/>
            <a:t>ΕΚΤ </a:t>
          </a:r>
        </a:p>
        <a:p>
          <a:pPr>
            <a:spcAft>
              <a:spcPts val="0"/>
            </a:spcAft>
          </a:pPr>
          <a:r>
            <a:rPr lang="el-GR" sz="1800" dirty="0" smtClean="0"/>
            <a:t>200</a:t>
          </a:r>
          <a:r>
            <a:rPr lang="en-US" sz="1800" dirty="0" smtClean="0"/>
            <a:t>.000.000</a:t>
          </a:r>
          <a:r>
            <a:rPr lang="el-GR" sz="1800" dirty="0" smtClean="0"/>
            <a:t> €</a:t>
          </a:r>
          <a:endParaRPr lang="el-GR" sz="1800" dirty="0"/>
        </a:p>
      </dgm:t>
    </dgm:pt>
    <dgm:pt modelId="{C30CCE75-EB68-4824-8827-C13348A5BFBD}" type="parTrans" cxnId="{EABA562C-1A2C-4866-8693-4DBDE3B7F2B4}">
      <dgm:prSet/>
      <dgm:spPr/>
      <dgm:t>
        <a:bodyPr/>
        <a:lstStyle/>
        <a:p>
          <a:endParaRPr lang="el-GR" sz="2400"/>
        </a:p>
      </dgm:t>
    </dgm:pt>
    <dgm:pt modelId="{A9ACE1A9-415E-46C0-BD78-B68DD856C426}" type="sibTrans" cxnId="{EABA562C-1A2C-4866-8693-4DBDE3B7F2B4}">
      <dgm:prSet/>
      <dgm:spPr/>
      <dgm:t>
        <a:bodyPr/>
        <a:lstStyle/>
        <a:p>
          <a:endParaRPr lang="el-GR" sz="2400"/>
        </a:p>
      </dgm:t>
    </dgm:pt>
    <dgm:pt modelId="{5D6E8308-CB4D-4069-ACCA-917BA2C95C78}" type="pres">
      <dgm:prSet presAssocID="{0BA2A22B-80AE-4E65-8146-14E53D93C164}" presName="diagram" presStyleCnt="0">
        <dgm:presLayoutVars>
          <dgm:dir/>
          <dgm:resizeHandles val="exact"/>
        </dgm:presLayoutVars>
      </dgm:prSet>
      <dgm:spPr/>
      <dgm:t>
        <a:bodyPr/>
        <a:lstStyle/>
        <a:p>
          <a:endParaRPr lang="el-GR"/>
        </a:p>
      </dgm:t>
    </dgm:pt>
    <dgm:pt modelId="{D78D64D9-A4EA-4945-A6F7-4B9AF53189DB}" type="pres">
      <dgm:prSet presAssocID="{49B48637-108F-4E68-AE00-0A6BB21959C8}" presName="arrow" presStyleLbl="node1" presStyleIdx="0" presStyleCnt="2" custScaleY="100292">
        <dgm:presLayoutVars>
          <dgm:bulletEnabled val="1"/>
        </dgm:presLayoutVars>
      </dgm:prSet>
      <dgm:spPr/>
      <dgm:t>
        <a:bodyPr/>
        <a:lstStyle/>
        <a:p>
          <a:endParaRPr lang="el-GR"/>
        </a:p>
      </dgm:t>
    </dgm:pt>
    <dgm:pt modelId="{89226C10-A8E7-4562-9AE6-62976660D35B}" type="pres">
      <dgm:prSet presAssocID="{2EC4774E-3D46-402C-8D88-F245D7D8EEE4}" presName="arrow" presStyleLbl="node1" presStyleIdx="1" presStyleCnt="2">
        <dgm:presLayoutVars>
          <dgm:bulletEnabled val="1"/>
        </dgm:presLayoutVars>
      </dgm:prSet>
      <dgm:spPr/>
      <dgm:t>
        <a:bodyPr/>
        <a:lstStyle/>
        <a:p>
          <a:endParaRPr lang="el-GR"/>
        </a:p>
      </dgm:t>
    </dgm:pt>
  </dgm:ptLst>
  <dgm:cxnLst>
    <dgm:cxn modelId="{EABA562C-1A2C-4866-8693-4DBDE3B7F2B4}" srcId="{0BA2A22B-80AE-4E65-8146-14E53D93C164}" destId="{2EC4774E-3D46-402C-8D88-F245D7D8EEE4}" srcOrd="1" destOrd="0" parTransId="{C30CCE75-EB68-4824-8827-C13348A5BFBD}" sibTransId="{A9ACE1A9-415E-46C0-BD78-B68DD856C426}"/>
    <dgm:cxn modelId="{37D9E294-8C67-4B02-82B7-90B6BF39B6FF}" srcId="{0BA2A22B-80AE-4E65-8146-14E53D93C164}" destId="{49B48637-108F-4E68-AE00-0A6BB21959C8}" srcOrd="0" destOrd="0" parTransId="{E304BFD9-9BB1-4784-AD7A-ED679635A648}" sibTransId="{99E6CA04-B9AD-486A-AD1F-B187D3AFB6C8}"/>
    <dgm:cxn modelId="{B1CE5B9A-F6C7-4C3F-AF45-C603D9B0DA79}" type="presOf" srcId="{2EC4774E-3D46-402C-8D88-F245D7D8EEE4}" destId="{89226C10-A8E7-4562-9AE6-62976660D35B}" srcOrd="0" destOrd="0" presId="urn:microsoft.com/office/officeart/2005/8/layout/arrow5"/>
    <dgm:cxn modelId="{44EAF973-5328-4C2B-9DA0-575B74CF5E43}" type="presOf" srcId="{49B48637-108F-4E68-AE00-0A6BB21959C8}" destId="{D78D64D9-A4EA-4945-A6F7-4B9AF53189DB}" srcOrd="0" destOrd="0" presId="urn:microsoft.com/office/officeart/2005/8/layout/arrow5"/>
    <dgm:cxn modelId="{52AFC659-8199-41DA-BAFE-D0CB6EF4A9F2}" type="presOf" srcId="{0BA2A22B-80AE-4E65-8146-14E53D93C164}" destId="{5D6E8308-CB4D-4069-ACCA-917BA2C95C78}" srcOrd="0" destOrd="0" presId="urn:microsoft.com/office/officeart/2005/8/layout/arrow5"/>
    <dgm:cxn modelId="{11447F72-F5B4-4F28-8C69-89D0F5EE6745}" type="presParOf" srcId="{5D6E8308-CB4D-4069-ACCA-917BA2C95C78}" destId="{D78D64D9-A4EA-4945-A6F7-4B9AF53189DB}" srcOrd="0" destOrd="0" presId="urn:microsoft.com/office/officeart/2005/8/layout/arrow5"/>
    <dgm:cxn modelId="{D0CB95DD-0FED-423E-B5E2-17A1D8E4A5CE}" type="presParOf" srcId="{5D6E8308-CB4D-4069-ACCA-917BA2C95C78}" destId="{89226C10-A8E7-4562-9AE6-62976660D35B}" srcOrd="1" destOrd="0" presId="urn:microsoft.com/office/officeart/2005/8/layout/arrow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080A4C2-F6F2-40D5-A014-91C2EA731649}" type="doc">
      <dgm:prSet loTypeId="urn:microsoft.com/office/officeart/2009/3/layout/StepUpProcess" loCatId="process" qsTypeId="urn:microsoft.com/office/officeart/2005/8/quickstyle/3d3" qsCatId="3D" csTypeId="urn:microsoft.com/office/officeart/2005/8/colors/colorful5" csCatId="colorful" phldr="1"/>
      <dgm:spPr/>
      <dgm:t>
        <a:bodyPr/>
        <a:lstStyle/>
        <a:p>
          <a:endParaRPr lang="el-GR"/>
        </a:p>
      </dgm:t>
    </dgm:pt>
    <dgm:pt modelId="{B7091E08-70B5-4F65-B8E0-0D11BFDFAC36}">
      <dgm:prSet phldrT="[Κείμενο]" custT="1"/>
      <dgm:spPr/>
      <dgm:t>
        <a:bodyPr/>
        <a:lstStyle/>
        <a:p>
          <a:pPr algn="ctr"/>
          <a:r>
            <a:rPr lang="el-GR" sz="1300" b="0" dirty="0" smtClean="0"/>
            <a:t>Α’ διαβούλευση με τους κοινωνικούς εταίρους </a:t>
          </a:r>
        </a:p>
        <a:p>
          <a:pPr algn="ctr"/>
          <a:r>
            <a:rPr lang="el-GR" sz="1300" b="0" dirty="0" smtClean="0"/>
            <a:t>Μάρτιος 2013</a:t>
          </a:r>
          <a:endParaRPr lang="el-GR" sz="1300" b="0" dirty="0"/>
        </a:p>
      </dgm:t>
    </dgm:pt>
    <dgm:pt modelId="{588A55CE-1622-4B77-AFDA-6CE9027279C3}" type="parTrans" cxnId="{8F0619B9-9817-4A06-96AF-C678642F3E92}">
      <dgm:prSet/>
      <dgm:spPr/>
      <dgm:t>
        <a:bodyPr/>
        <a:lstStyle/>
        <a:p>
          <a:pPr algn="ctr"/>
          <a:endParaRPr lang="el-GR" sz="1300" b="0"/>
        </a:p>
      </dgm:t>
    </dgm:pt>
    <dgm:pt modelId="{DA190951-5787-4FD3-AB9D-EAD04DF281C0}" type="sibTrans" cxnId="{8F0619B9-9817-4A06-96AF-C678642F3E92}">
      <dgm:prSet custT="1"/>
      <dgm:spPr/>
      <dgm:t>
        <a:bodyPr/>
        <a:lstStyle/>
        <a:p>
          <a:pPr algn="ctr"/>
          <a:endParaRPr lang="el-GR" sz="1300" b="0"/>
        </a:p>
      </dgm:t>
    </dgm:pt>
    <dgm:pt modelId="{7B3A7E6B-1AB7-4E71-BC9E-9D0E09818BF6}">
      <dgm:prSet custT="1"/>
      <dgm:spPr/>
      <dgm:t>
        <a:bodyPr/>
        <a:lstStyle/>
        <a:p>
          <a:pPr algn="ctr"/>
          <a:r>
            <a:rPr lang="el-GR" sz="1300" b="0" dirty="0" smtClean="0"/>
            <a:t>18/11 Γενικοί Γραμματείς στο ΥΔΙΜΗΔ για την εξειδίκευση των δράσεων στο νέο ΕΣΠΑ</a:t>
          </a:r>
          <a:endParaRPr lang="el-GR" sz="1300" b="0" dirty="0"/>
        </a:p>
      </dgm:t>
    </dgm:pt>
    <dgm:pt modelId="{BF713E29-8E04-4B83-BB83-3942CFD07869}" type="parTrans" cxnId="{7DAD28D2-13A3-43C4-B8EF-08AB80BB00D9}">
      <dgm:prSet/>
      <dgm:spPr/>
      <dgm:t>
        <a:bodyPr/>
        <a:lstStyle/>
        <a:p>
          <a:pPr algn="ctr"/>
          <a:endParaRPr lang="el-GR" sz="1300" b="0"/>
        </a:p>
      </dgm:t>
    </dgm:pt>
    <dgm:pt modelId="{102CA61F-027B-48F6-8A14-6849DC4CC188}" type="sibTrans" cxnId="{7DAD28D2-13A3-43C4-B8EF-08AB80BB00D9}">
      <dgm:prSet custT="1"/>
      <dgm:spPr/>
      <dgm:t>
        <a:bodyPr/>
        <a:lstStyle/>
        <a:p>
          <a:pPr algn="ctr"/>
          <a:endParaRPr lang="el-GR" sz="1300" b="0"/>
        </a:p>
      </dgm:t>
    </dgm:pt>
    <dgm:pt modelId="{9B1AC7CD-E92F-4522-8CF3-32BD3AFDAB14}">
      <dgm:prSet custT="1"/>
      <dgm:spPr/>
      <dgm:t>
        <a:bodyPr/>
        <a:lstStyle/>
        <a:p>
          <a:pPr algn="ctr"/>
          <a:r>
            <a:rPr lang="el-GR" sz="1300" b="0" dirty="0" smtClean="0"/>
            <a:t>31/3 Τεχνικές συναντήσεις μεταξύ ΕΕ – ΥΔΜΗΔ – Υπουργείων προτεραιότητας</a:t>
          </a:r>
          <a:endParaRPr lang="el-GR" sz="1300" b="0" dirty="0"/>
        </a:p>
      </dgm:t>
    </dgm:pt>
    <dgm:pt modelId="{B7787DD3-C0F4-473D-9A5F-8E78D7FF63F2}" type="parTrans" cxnId="{FECC8BAF-D54B-45BB-926D-95EEE447036F}">
      <dgm:prSet/>
      <dgm:spPr/>
      <dgm:t>
        <a:bodyPr/>
        <a:lstStyle/>
        <a:p>
          <a:pPr algn="ctr"/>
          <a:endParaRPr lang="el-GR" sz="1300" b="0"/>
        </a:p>
      </dgm:t>
    </dgm:pt>
    <dgm:pt modelId="{6D34B41C-5F24-4E55-BBAE-56FB5690D80B}" type="sibTrans" cxnId="{FECC8BAF-D54B-45BB-926D-95EEE447036F}">
      <dgm:prSet custT="1"/>
      <dgm:spPr/>
      <dgm:t>
        <a:bodyPr/>
        <a:lstStyle/>
        <a:p>
          <a:pPr algn="ctr"/>
          <a:endParaRPr lang="el-GR" sz="1300" b="0"/>
        </a:p>
      </dgm:t>
    </dgm:pt>
    <dgm:pt modelId="{1025C6A6-5923-4447-870C-BEF876F2C730}">
      <dgm:prSet custT="1"/>
      <dgm:spPr/>
      <dgm:t>
        <a:bodyPr/>
        <a:lstStyle/>
        <a:p>
          <a:pPr algn="ctr"/>
          <a:r>
            <a:rPr lang="el-GR" sz="1300" b="0" dirty="0" smtClean="0"/>
            <a:t>14/4 – 25/4 νέος γύρος διμερών συναντήσεων του ΥΔΜΗΔ με τα υπουργεία προτεραιότητας</a:t>
          </a:r>
          <a:endParaRPr lang="el-GR" sz="1300" b="0" dirty="0"/>
        </a:p>
      </dgm:t>
    </dgm:pt>
    <dgm:pt modelId="{404D5974-C9DB-41EA-B68B-5BD7F805C607}" type="parTrans" cxnId="{9957B4BD-A779-4711-83D6-FBCF131F8472}">
      <dgm:prSet/>
      <dgm:spPr/>
      <dgm:t>
        <a:bodyPr/>
        <a:lstStyle/>
        <a:p>
          <a:pPr algn="ctr"/>
          <a:endParaRPr lang="el-GR" sz="1300" b="0"/>
        </a:p>
      </dgm:t>
    </dgm:pt>
    <dgm:pt modelId="{4B960C29-5BB1-466D-8D85-E433E8A6E173}" type="sibTrans" cxnId="{9957B4BD-A779-4711-83D6-FBCF131F8472}">
      <dgm:prSet custT="1"/>
      <dgm:spPr/>
      <dgm:t>
        <a:bodyPr/>
        <a:lstStyle/>
        <a:p>
          <a:pPr algn="ctr"/>
          <a:endParaRPr lang="el-GR" sz="1300" b="0"/>
        </a:p>
      </dgm:t>
    </dgm:pt>
    <dgm:pt modelId="{38C356E0-F12C-477F-893C-B0BB451B2B95}">
      <dgm:prSet custT="1"/>
      <dgm:spPr/>
      <dgm:t>
        <a:bodyPr/>
        <a:lstStyle/>
        <a:p>
          <a:pPr algn="ctr"/>
          <a:r>
            <a:rPr lang="el-GR" sz="1300" b="0" dirty="0" smtClean="0"/>
            <a:t>Β’ διαβούλευση με  κοινωνικούς εταίρους </a:t>
          </a:r>
        </a:p>
        <a:p>
          <a:pPr algn="ctr"/>
          <a:r>
            <a:rPr lang="el-GR" sz="1300" b="0" dirty="0" smtClean="0"/>
            <a:t>(Ιούνιος 2014)</a:t>
          </a:r>
          <a:endParaRPr lang="el-GR" sz="1300" b="0" dirty="0"/>
        </a:p>
      </dgm:t>
    </dgm:pt>
    <dgm:pt modelId="{F39129EC-B18F-4953-AC07-285F130E1EA0}" type="parTrans" cxnId="{C6D04FE6-0E35-4B32-84BD-88083160E391}">
      <dgm:prSet/>
      <dgm:spPr/>
      <dgm:t>
        <a:bodyPr/>
        <a:lstStyle/>
        <a:p>
          <a:pPr algn="ctr"/>
          <a:endParaRPr lang="el-GR" sz="1300" b="0"/>
        </a:p>
      </dgm:t>
    </dgm:pt>
    <dgm:pt modelId="{AA62A33B-5935-4D60-B8DC-4D6D31A2D341}" type="sibTrans" cxnId="{C6D04FE6-0E35-4B32-84BD-88083160E391}">
      <dgm:prSet/>
      <dgm:spPr/>
      <dgm:t>
        <a:bodyPr/>
        <a:lstStyle/>
        <a:p>
          <a:pPr algn="ctr"/>
          <a:endParaRPr lang="el-GR" sz="1300" b="0"/>
        </a:p>
      </dgm:t>
    </dgm:pt>
    <dgm:pt modelId="{7B76A2E6-E08F-4EB5-8781-F2851B6A40CA}" type="pres">
      <dgm:prSet presAssocID="{F080A4C2-F6F2-40D5-A014-91C2EA731649}" presName="rootnode" presStyleCnt="0">
        <dgm:presLayoutVars>
          <dgm:chMax/>
          <dgm:chPref/>
          <dgm:dir/>
          <dgm:animLvl val="lvl"/>
        </dgm:presLayoutVars>
      </dgm:prSet>
      <dgm:spPr/>
      <dgm:t>
        <a:bodyPr/>
        <a:lstStyle/>
        <a:p>
          <a:endParaRPr lang="el-GR"/>
        </a:p>
      </dgm:t>
    </dgm:pt>
    <dgm:pt modelId="{31B0A4D4-2F63-49DE-8E0A-C4CA07BA6DE8}" type="pres">
      <dgm:prSet presAssocID="{B7091E08-70B5-4F65-B8E0-0D11BFDFAC36}" presName="composite" presStyleCnt="0"/>
      <dgm:spPr/>
    </dgm:pt>
    <dgm:pt modelId="{ECCBBFB3-1535-44AA-9DF6-51A4340975C1}" type="pres">
      <dgm:prSet presAssocID="{B7091E08-70B5-4F65-B8E0-0D11BFDFAC36}" presName="LShape" presStyleLbl="alignNode1" presStyleIdx="0" presStyleCnt="9"/>
      <dgm:spPr/>
    </dgm:pt>
    <dgm:pt modelId="{CEEFA894-1B93-4A2D-8182-3050858DD85E}" type="pres">
      <dgm:prSet presAssocID="{B7091E08-70B5-4F65-B8E0-0D11BFDFAC36}" presName="ParentText" presStyleLbl="revTx" presStyleIdx="0" presStyleCnt="5">
        <dgm:presLayoutVars>
          <dgm:chMax val="0"/>
          <dgm:chPref val="0"/>
          <dgm:bulletEnabled val="1"/>
        </dgm:presLayoutVars>
      </dgm:prSet>
      <dgm:spPr/>
      <dgm:t>
        <a:bodyPr/>
        <a:lstStyle/>
        <a:p>
          <a:endParaRPr lang="el-GR"/>
        </a:p>
      </dgm:t>
    </dgm:pt>
    <dgm:pt modelId="{E0B2D9B7-9BCA-49B5-89E5-299481410F02}" type="pres">
      <dgm:prSet presAssocID="{B7091E08-70B5-4F65-B8E0-0D11BFDFAC36}" presName="Triangle" presStyleLbl="alignNode1" presStyleIdx="1" presStyleCnt="9"/>
      <dgm:spPr/>
    </dgm:pt>
    <dgm:pt modelId="{8551D26C-EBF8-4E56-B88E-FE7EA4EA2C64}" type="pres">
      <dgm:prSet presAssocID="{DA190951-5787-4FD3-AB9D-EAD04DF281C0}" presName="sibTrans" presStyleCnt="0"/>
      <dgm:spPr/>
    </dgm:pt>
    <dgm:pt modelId="{304F04F6-19B3-4A98-8C5F-0E7FBD940F79}" type="pres">
      <dgm:prSet presAssocID="{DA190951-5787-4FD3-AB9D-EAD04DF281C0}" presName="space" presStyleCnt="0"/>
      <dgm:spPr/>
    </dgm:pt>
    <dgm:pt modelId="{88C787DC-2A44-4D59-9C45-582F4BD56F80}" type="pres">
      <dgm:prSet presAssocID="{7B3A7E6B-1AB7-4E71-BC9E-9D0E09818BF6}" presName="composite" presStyleCnt="0"/>
      <dgm:spPr/>
    </dgm:pt>
    <dgm:pt modelId="{F6A10DCA-0170-44C3-B3E1-730C06D4CC98}" type="pres">
      <dgm:prSet presAssocID="{7B3A7E6B-1AB7-4E71-BC9E-9D0E09818BF6}" presName="LShape" presStyleLbl="alignNode1" presStyleIdx="2" presStyleCnt="9"/>
      <dgm:spPr/>
    </dgm:pt>
    <dgm:pt modelId="{56D6ADAB-C30A-45FB-B926-93A9BF80828B}" type="pres">
      <dgm:prSet presAssocID="{7B3A7E6B-1AB7-4E71-BC9E-9D0E09818BF6}" presName="ParentText" presStyleLbl="revTx" presStyleIdx="1" presStyleCnt="5">
        <dgm:presLayoutVars>
          <dgm:chMax val="0"/>
          <dgm:chPref val="0"/>
          <dgm:bulletEnabled val="1"/>
        </dgm:presLayoutVars>
      </dgm:prSet>
      <dgm:spPr/>
      <dgm:t>
        <a:bodyPr/>
        <a:lstStyle/>
        <a:p>
          <a:endParaRPr lang="el-GR"/>
        </a:p>
      </dgm:t>
    </dgm:pt>
    <dgm:pt modelId="{BB60CFD2-6BB1-4D7F-8CAF-4FEE61BBFA5B}" type="pres">
      <dgm:prSet presAssocID="{7B3A7E6B-1AB7-4E71-BC9E-9D0E09818BF6}" presName="Triangle" presStyleLbl="alignNode1" presStyleIdx="3" presStyleCnt="9"/>
      <dgm:spPr/>
    </dgm:pt>
    <dgm:pt modelId="{7D69D348-18F1-4942-89F4-8C73DFC8D2D8}" type="pres">
      <dgm:prSet presAssocID="{102CA61F-027B-48F6-8A14-6849DC4CC188}" presName="sibTrans" presStyleCnt="0"/>
      <dgm:spPr/>
    </dgm:pt>
    <dgm:pt modelId="{D17B2AB7-2B77-435E-898B-E776C74BDB7B}" type="pres">
      <dgm:prSet presAssocID="{102CA61F-027B-48F6-8A14-6849DC4CC188}" presName="space" presStyleCnt="0"/>
      <dgm:spPr/>
    </dgm:pt>
    <dgm:pt modelId="{35797862-30F8-470D-A04C-2D6F0235E99A}" type="pres">
      <dgm:prSet presAssocID="{9B1AC7CD-E92F-4522-8CF3-32BD3AFDAB14}" presName="composite" presStyleCnt="0"/>
      <dgm:spPr/>
    </dgm:pt>
    <dgm:pt modelId="{DBEBCE0F-7FE6-4D1D-90F7-B6850CFFB53E}" type="pres">
      <dgm:prSet presAssocID="{9B1AC7CD-E92F-4522-8CF3-32BD3AFDAB14}" presName="LShape" presStyleLbl="alignNode1" presStyleIdx="4" presStyleCnt="9"/>
      <dgm:spPr/>
    </dgm:pt>
    <dgm:pt modelId="{39016F54-1142-49A6-9193-2C8F8BF7B0CD}" type="pres">
      <dgm:prSet presAssocID="{9B1AC7CD-E92F-4522-8CF3-32BD3AFDAB14}" presName="ParentText" presStyleLbl="revTx" presStyleIdx="2" presStyleCnt="5">
        <dgm:presLayoutVars>
          <dgm:chMax val="0"/>
          <dgm:chPref val="0"/>
          <dgm:bulletEnabled val="1"/>
        </dgm:presLayoutVars>
      </dgm:prSet>
      <dgm:spPr/>
      <dgm:t>
        <a:bodyPr/>
        <a:lstStyle/>
        <a:p>
          <a:endParaRPr lang="el-GR"/>
        </a:p>
      </dgm:t>
    </dgm:pt>
    <dgm:pt modelId="{8E2AA2D4-CE26-4553-B206-AFA2766CF42E}" type="pres">
      <dgm:prSet presAssocID="{9B1AC7CD-E92F-4522-8CF3-32BD3AFDAB14}" presName="Triangle" presStyleLbl="alignNode1" presStyleIdx="5" presStyleCnt="9"/>
      <dgm:spPr/>
    </dgm:pt>
    <dgm:pt modelId="{C304FAB0-F6E2-4E7C-ADDB-A18AE7967258}" type="pres">
      <dgm:prSet presAssocID="{6D34B41C-5F24-4E55-BBAE-56FB5690D80B}" presName="sibTrans" presStyleCnt="0"/>
      <dgm:spPr/>
    </dgm:pt>
    <dgm:pt modelId="{6472988E-8F3D-4B89-9F93-3438327B9846}" type="pres">
      <dgm:prSet presAssocID="{6D34B41C-5F24-4E55-BBAE-56FB5690D80B}" presName="space" presStyleCnt="0"/>
      <dgm:spPr/>
    </dgm:pt>
    <dgm:pt modelId="{5CC5E3AA-AC58-4AB4-BD3A-16B87CEE2985}" type="pres">
      <dgm:prSet presAssocID="{1025C6A6-5923-4447-870C-BEF876F2C730}" presName="composite" presStyleCnt="0"/>
      <dgm:spPr/>
    </dgm:pt>
    <dgm:pt modelId="{F3D73E17-B719-4AD3-8700-438EFA751DED}" type="pres">
      <dgm:prSet presAssocID="{1025C6A6-5923-4447-870C-BEF876F2C730}" presName="LShape" presStyleLbl="alignNode1" presStyleIdx="6" presStyleCnt="9"/>
      <dgm:spPr/>
    </dgm:pt>
    <dgm:pt modelId="{920F7A14-5224-4AAA-9117-1E179C35C1E5}" type="pres">
      <dgm:prSet presAssocID="{1025C6A6-5923-4447-870C-BEF876F2C730}" presName="ParentText" presStyleLbl="revTx" presStyleIdx="3" presStyleCnt="5">
        <dgm:presLayoutVars>
          <dgm:chMax val="0"/>
          <dgm:chPref val="0"/>
          <dgm:bulletEnabled val="1"/>
        </dgm:presLayoutVars>
      </dgm:prSet>
      <dgm:spPr/>
      <dgm:t>
        <a:bodyPr/>
        <a:lstStyle/>
        <a:p>
          <a:endParaRPr lang="el-GR"/>
        </a:p>
      </dgm:t>
    </dgm:pt>
    <dgm:pt modelId="{23A90E8C-8872-437D-97BD-7194A53642AE}" type="pres">
      <dgm:prSet presAssocID="{1025C6A6-5923-4447-870C-BEF876F2C730}" presName="Triangle" presStyleLbl="alignNode1" presStyleIdx="7" presStyleCnt="9"/>
      <dgm:spPr/>
    </dgm:pt>
    <dgm:pt modelId="{C6757B09-A863-441D-A2A7-A41AB476EEE1}" type="pres">
      <dgm:prSet presAssocID="{4B960C29-5BB1-466D-8D85-E433E8A6E173}" presName="sibTrans" presStyleCnt="0"/>
      <dgm:spPr/>
    </dgm:pt>
    <dgm:pt modelId="{1ABB8956-1284-4454-80E6-14CC543A845D}" type="pres">
      <dgm:prSet presAssocID="{4B960C29-5BB1-466D-8D85-E433E8A6E173}" presName="space" presStyleCnt="0"/>
      <dgm:spPr/>
    </dgm:pt>
    <dgm:pt modelId="{A30E4267-CEBD-439F-8C0F-001B2454FF30}" type="pres">
      <dgm:prSet presAssocID="{38C356E0-F12C-477F-893C-B0BB451B2B95}" presName="composite" presStyleCnt="0"/>
      <dgm:spPr/>
    </dgm:pt>
    <dgm:pt modelId="{B6688212-463B-4379-810C-4E71088C1A7A}" type="pres">
      <dgm:prSet presAssocID="{38C356E0-F12C-477F-893C-B0BB451B2B95}" presName="LShape" presStyleLbl="alignNode1" presStyleIdx="8" presStyleCnt="9"/>
      <dgm:spPr/>
    </dgm:pt>
    <dgm:pt modelId="{15FEE27A-F253-4EEB-8C5C-B8E41EB9C5FE}" type="pres">
      <dgm:prSet presAssocID="{38C356E0-F12C-477F-893C-B0BB451B2B95}" presName="ParentText" presStyleLbl="revTx" presStyleIdx="4" presStyleCnt="5">
        <dgm:presLayoutVars>
          <dgm:chMax val="0"/>
          <dgm:chPref val="0"/>
          <dgm:bulletEnabled val="1"/>
        </dgm:presLayoutVars>
      </dgm:prSet>
      <dgm:spPr/>
      <dgm:t>
        <a:bodyPr/>
        <a:lstStyle/>
        <a:p>
          <a:endParaRPr lang="el-GR"/>
        </a:p>
      </dgm:t>
    </dgm:pt>
  </dgm:ptLst>
  <dgm:cxnLst>
    <dgm:cxn modelId="{7EEA7634-E416-475F-899E-27404FB3CF3D}" type="presOf" srcId="{38C356E0-F12C-477F-893C-B0BB451B2B95}" destId="{15FEE27A-F253-4EEB-8C5C-B8E41EB9C5FE}" srcOrd="0" destOrd="0" presId="urn:microsoft.com/office/officeart/2009/3/layout/StepUpProcess"/>
    <dgm:cxn modelId="{8F0619B9-9817-4A06-96AF-C678642F3E92}" srcId="{F080A4C2-F6F2-40D5-A014-91C2EA731649}" destId="{B7091E08-70B5-4F65-B8E0-0D11BFDFAC36}" srcOrd="0" destOrd="0" parTransId="{588A55CE-1622-4B77-AFDA-6CE9027279C3}" sibTransId="{DA190951-5787-4FD3-AB9D-EAD04DF281C0}"/>
    <dgm:cxn modelId="{C6D04FE6-0E35-4B32-84BD-88083160E391}" srcId="{F080A4C2-F6F2-40D5-A014-91C2EA731649}" destId="{38C356E0-F12C-477F-893C-B0BB451B2B95}" srcOrd="4" destOrd="0" parTransId="{F39129EC-B18F-4953-AC07-285F130E1EA0}" sibTransId="{AA62A33B-5935-4D60-B8DC-4D6D31A2D341}"/>
    <dgm:cxn modelId="{AB239927-F1A7-4F99-B87C-72BFFCA90553}" type="presOf" srcId="{9B1AC7CD-E92F-4522-8CF3-32BD3AFDAB14}" destId="{39016F54-1142-49A6-9193-2C8F8BF7B0CD}" srcOrd="0" destOrd="0" presId="urn:microsoft.com/office/officeart/2009/3/layout/StepUpProcess"/>
    <dgm:cxn modelId="{FECC8BAF-D54B-45BB-926D-95EEE447036F}" srcId="{F080A4C2-F6F2-40D5-A014-91C2EA731649}" destId="{9B1AC7CD-E92F-4522-8CF3-32BD3AFDAB14}" srcOrd="2" destOrd="0" parTransId="{B7787DD3-C0F4-473D-9A5F-8E78D7FF63F2}" sibTransId="{6D34B41C-5F24-4E55-BBAE-56FB5690D80B}"/>
    <dgm:cxn modelId="{62B59B08-19D7-4E7D-A680-4615A939DB87}" type="presOf" srcId="{B7091E08-70B5-4F65-B8E0-0D11BFDFAC36}" destId="{CEEFA894-1B93-4A2D-8182-3050858DD85E}" srcOrd="0" destOrd="0" presId="urn:microsoft.com/office/officeart/2009/3/layout/StepUpProcess"/>
    <dgm:cxn modelId="{9957B4BD-A779-4711-83D6-FBCF131F8472}" srcId="{F080A4C2-F6F2-40D5-A014-91C2EA731649}" destId="{1025C6A6-5923-4447-870C-BEF876F2C730}" srcOrd="3" destOrd="0" parTransId="{404D5974-C9DB-41EA-B68B-5BD7F805C607}" sibTransId="{4B960C29-5BB1-466D-8D85-E433E8A6E173}"/>
    <dgm:cxn modelId="{4E380C17-F427-4C0F-8199-B11E29DB8733}" type="presOf" srcId="{F080A4C2-F6F2-40D5-A014-91C2EA731649}" destId="{7B76A2E6-E08F-4EB5-8781-F2851B6A40CA}" srcOrd="0" destOrd="0" presId="urn:microsoft.com/office/officeart/2009/3/layout/StepUpProcess"/>
    <dgm:cxn modelId="{4BA488A4-D3AF-45EC-A112-9BB67F52C0FE}" type="presOf" srcId="{1025C6A6-5923-4447-870C-BEF876F2C730}" destId="{920F7A14-5224-4AAA-9117-1E179C35C1E5}" srcOrd="0" destOrd="0" presId="urn:microsoft.com/office/officeart/2009/3/layout/StepUpProcess"/>
    <dgm:cxn modelId="{7DAD28D2-13A3-43C4-B8EF-08AB80BB00D9}" srcId="{F080A4C2-F6F2-40D5-A014-91C2EA731649}" destId="{7B3A7E6B-1AB7-4E71-BC9E-9D0E09818BF6}" srcOrd="1" destOrd="0" parTransId="{BF713E29-8E04-4B83-BB83-3942CFD07869}" sibTransId="{102CA61F-027B-48F6-8A14-6849DC4CC188}"/>
    <dgm:cxn modelId="{235000D9-FEFC-447F-846E-8869EAB643C3}" type="presOf" srcId="{7B3A7E6B-1AB7-4E71-BC9E-9D0E09818BF6}" destId="{56D6ADAB-C30A-45FB-B926-93A9BF80828B}" srcOrd="0" destOrd="0" presId="urn:microsoft.com/office/officeart/2009/3/layout/StepUpProcess"/>
    <dgm:cxn modelId="{A6DFF598-66FA-4EDA-91EE-544AF2DA3206}" type="presParOf" srcId="{7B76A2E6-E08F-4EB5-8781-F2851B6A40CA}" destId="{31B0A4D4-2F63-49DE-8E0A-C4CA07BA6DE8}" srcOrd="0" destOrd="0" presId="urn:microsoft.com/office/officeart/2009/3/layout/StepUpProcess"/>
    <dgm:cxn modelId="{BAEF2730-D046-47C5-9D3C-218F7A7CCEE2}" type="presParOf" srcId="{31B0A4D4-2F63-49DE-8E0A-C4CA07BA6DE8}" destId="{ECCBBFB3-1535-44AA-9DF6-51A4340975C1}" srcOrd="0" destOrd="0" presId="urn:microsoft.com/office/officeart/2009/3/layout/StepUpProcess"/>
    <dgm:cxn modelId="{DE58401D-25EF-4076-A25A-8B8DBB0CA457}" type="presParOf" srcId="{31B0A4D4-2F63-49DE-8E0A-C4CA07BA6DE8}" destId="{CEEFA894-1B93-4A2D-8182-3050858DD85E}" srcOrd="1" destOrd="0" presId="urn:microsoft.com/office/officeart/2009/3/layout/StepUpProcess"/>
    <dgm:cxn modelId="{2B10742E-5A0D-4DE3-B923-E7DF6971973A}" type="presParOf" srcId="{31B0A4D4-2F63-49DE-8E0A-C4CA07BA6DE8}" destId="{E0B2D9B7-9BCA-49B5-89E5-299481410F02}" srcOrd="2" destOrd="0" presId="urn:microsoft.com/office/officeart/2009/3/layout/StepUpProcess"/>
    <dgm:cxn modelId="{BEEAB301-3FE1-410E-9AB6-4AE30A698B84}" type="presParOf" srcId="{7B76A2E6-E08F-4EB5-8781-F2851B6A40CA}" destId="{8551D26C-EBF8-4E56-B88E-FE7EA4EA2C64}" srcOrd="1" destOrd="0" presId="urn:microsoft.com/office/officeart/2009/3/layout/StepUpProcess"/>
    <dgm:cxn modelId="{87E1B3FD-18F2-4096-9980-7144370258EC}" type="presParOf" srcId="{8551D26C-EBF8-4E56-B88E-FE7EA4EA2C64}" destId="{304F04F6-19B3-4A98-8C5F-0E7FBD940F79}" srcOrd="0" destOrd="0" presId="urn:microsoft.com/office/officeart/2009/3/layout/StepUpProcess"/>
    <dgm:cxn modelId="{1F4D7877-6555-433C-A50D-3B5CFA309F0F}" type="presParOf" srcId="{7B76A2E6-E08F-4EB5-8781-F2851B6A40CA}" destId="{88C787DC-2A44-4D59-9C45-582F4BD56F80}" srcOrd="2" destOrd="0" presId="urn:microsoft.com/office/officeart/2009/3/layout/StepUpProcess"/>
    <dgm:cxn modelId="{604E89A5-3880-480C-BC9C-D052755D58C0}" type="presParOf" srcId="{88C787DC-2A44-4D59-9C45-582F4BD56F80}" destId="{F6A10DCA-0170-44C3-B3E1-730C06D4CC98}" srcOrd="0" destOrd="0" presId="urn:microsoft.com/office/officeart/2009/3/layout/StepUpProcess"/>
    <dgm:cxn modelId="{854C3B76-BB39-4617-9F7F-DB03654BF674}" type="presParOf" srcId="{88C787DC-2A44-4D59-9C45-582F4BD56F80}" destId="{56D6ADAB-C30A-45FB-B926-93A9BF80828B}" srcOrd="1" destOrd="0" presId="urn:microsoft.com/office/officeart/2009/3/layout/StepUpProcess"/>
    <dgm:cxn modelId="{8FAF3330-8340-4033-935C-ED7F8264F82C}" type="presParOf" srcId="{88C787DC-2A44-4D59-9C45-582F4BD56F80}" destId="{BB60CFD2-6BB1-4D7F-8CAF-4FEE61BBFA5B}" srcOrd="2" destOrd="0" presId="urn:microsoft.com/office/officeart/2009/3/layout/StepUpProcess"/>
    <dgm:cxn modelId="{235D462B-9AB0-4E25-920C-8F6DC7B6C542}" type="presParOf" srcId="{7B76A2E6-E08F-4EB5-8781-F2851B6A40CA}" destId="{7D69D348-18F1-4942-89F4-8C73DFC8D2D8}" srcOrd="3" destOrd="0" presId="urn:microsoft.com/office/officeart/2009/3/layout/StepUpProcess"/>
    <dgm:cxn modelId="{8BB3082C-BA98-43E7-AF60-A42C584575B1}" type="presParOf" srcId="{7D69D348-18F1-4942-89F4-8C73DFC8D2D8}" destId="{D17B2AB7-2B77-435E-898B-E776C74BDB7B}" srcOrd="0" destOrd="0" presId="urn:microsoft.com/office/officeart/2009/3/layout/StepUpProcess"/>
    <dgm:cxn modelId="{2F9BF0EA-CFA5-4C14-941F-1AAB7FCBDA64}" type="presParOf" srcId="{7B76A2E6-E08F-4EB5-8781-F2851B6A40CA}" destId="{35797862-30F8-470D-A04C-2D6F0235E99A}" srcOrd="4" destOrd="0" presId="urn:microsoft.com/office/officeart/2009/3/layout/StepUpProcess"/>
    <dgm:cxn modelId="{E4B95CB6-2AAD-4B29-811B-F7B8F4417C76}" type="presParOf" srcId="{35797862-30F8-470D-A04C-2D6F0235E99A}" destId="{DBEBCE0F-7FE6-4D1D-90F7-B6850CFFB53E}" srcOrd="0" destOrd="0" presId="urn:microsoft.com/office/officeart/2009/3/layout/StepUpProcess"/>
    <dgm:cxn modelId="{06F6932E-D703-414A-B8EE-254FE0C60FF9}" type="presParOf" srcId="{35797862-30F8-470D-A04C-2D6F0235E99A}" destId="{39016F54-1142-49A6-9193-2C8F8BF7B0CD}" srcOrd="1" destOrd="0" presId="urn:microsoft.com/office/officeart/2009/3/layout/StepUpProcess"/>
    <dgm:cxn modelId="{18D0FE12-B4D5-459F-B0BE-DC5BC7EFBE7D}" type="presParOf" srcId="{35797862-30F8-470D-A04C-2D6F0235E99A}" destId="{8E2AA2D4-CE26-4553-B206-AFA2766CF42E}" srcOrd="2" destOrd="0" presId="urn:microsoft.com/office/officeart/2009/3/layout/StepUpProcess"/>
    <dgm:cxn modelId="{DDD4A593-CD7F-4067-83D6-1A4370AC0FF9}" type="presParOf" srcId="{7B76A2E6-E08F-4EB5-8781-F2851B6A40CA}" destId="{C304FAB0-F6E2-4E7C-ADDB-A18AE7967258}" srcOrd="5" destOrd="0" presId="urn:microsoft.com/office/officeart/2009/3/layout/StepUpProcess"/>
    <dgm:cxn modelId="{D34900EC-8744-4D51-9C04-16174FFF982F}" type="presParOf" srcId="{C304FAB0-F6E2-4E7C-ADDB-A18AE7967258}" destId="{6472988E-8F3D-4B89-9F93-3438327B9846}" srcOrd="0" destOrd="0" presId="urn:microsoft.com/office/officeart/2009/3/layout/StepUpProcess"/>
    <dgm:cxn modelId="{A62BB60C-FAD3-4E51-94B8-E6883CF5443A}" type="presParOf" srcId="{7B76A2E6-E08F-4EB5-8781-F2851B6A40CA}" destId="{5CC5E3AA-AC58-4AB4-BD3A-16B87CEE2985}" srcOrd="6" destOrd="0" presId="urn:microsoft.com/office/officeart/2009/3/layout/StepUpProcess"/>
    <dgm:cxn modelId="{49440459-92AF-431B-8BE9-C103705D6949}" type="presParOf" srcId="{5CC5E3AA-AC58-4AB4-BD3A-16B87CEE2985}" destId="{F3D73E17-B719-4AD3-8700-438EFA751DED}" srcOrd="0" destOrd="0" presId="urn:microsoft.com/office/officeart/2009/3/layout/StepUpProcess"/>
    <dgm:cxn modelId="{322984ED-BEFA-40DD-BF13-BAC1EBC2DA88}" type="presParOf" srcId="{5CC5E3AA-AC58-4AB4-BD3A-16B87CEE2985}" destId="{920F7A14-5224-4AAA-9117-1E179C35C1E5}" srcOrd="1" destOrd="0" presId="urn:microsoft.com/office/officeart/2009/3/layout/StepUpProcess"/>
    <dgm:cxn modelId="{85C1FE95-90FC-46A8-B75B-3D7322A55784}" type="presParOf" srcId="{5CC5E3AA-AC58-4AB4-BD3A-16B87CEE2985}" destId="{23A90E8C-8872-437D-97BD-7194A53642AE}" srcOrd="2" destOrd="0" presId="urn:microsoft.com/office/officeart/2009/3/layout/StepUpProcess"/>
    <dgm:cxn modelId="{B70519BC-459A-4333-B641-272733B4E7CE}" type="presParOf" srcId="{7B76A2E6-E08F-4EB5-8781-F2851B6A40CA}" destId="{C6757B09-A863-441D-A2A7-A41AB476EEE1}" srcOrd="7" destOrd="0" presId="urn:microsoft.com/office/officeart/2009/3/layout/StepUpProcess"/>
    <dgm:cxn modelId="{E87412A5-D50B-4084-9FED-92305547D2B4}" type="presParOf" srcId="{C6757B09-A863-441D-A2A7-A41AB476EEE1}" destId="{1ABB8956-1284-4454-80E6-14CC543A845D}" srcOrd="0" destOrd="0" presId="urn:microsoft.com/office/officeart/2009/3/layout/StepUpProcess"/>
    <dgm:cxn modelId="{E3075163-1A12-401A-8CFF-7607054607DB}" type="presParOf" srcId="{7B76A2E6-E08F-4EB5-8781-F2851B6A40CA}" destId="{A30E4267-CEBD-439F-8C0F-001B2454FF30}" srcOrd="8" destOrd="0" presId="urn:microsoft.com/office/officeart/2009/3/layout/StepUpProcess"/>
    <dgm:cxn modelId="{04CAA270-FD5A-4A5E-B608-B748EF6B5176}" type="presParOf" srcId="{A30E4267-CEBD-439F-8C0F-001B2454FF30}" destId="{B6688212-463B-4379-810C-4E71088C1A7A}" srcOrd="0" destOrd="0" presId="urn:microsoft.com/office/officeart/2009/3/layout/StepUpProcess"/>
    <dgm:cxn modelId="{9A1EA54F-5547-4E7E-88A3-FC8747FEB000}" type="presParOf" srcId="{A30E4267-CEBD-439F-8C0F-001B2454FF30}" destId="{15FEE27A-F253-4EEB-8C5C-B8E41EB9C5FE}"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BD69FD7-91C3-4CAF-87C7-3A8F6AA3D462}"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el-GR"/>
        </a:p>
      </dgm:t>
    </dgm:pt>
    <dgm:pt modelId="{4B665150-40F2-4A97-AAA4-19536AD7DD82}">
      <dgm:prSet phldrT="[Κείμενο]" custT="1"/>
      <dgm:spPr/>
      <dgm:t>
        <a:bodyPr/>
        <a:lstStyle/>
        <a:p>
          <a:r>
            <a:rPr lang="el-GR" sz="2200" b="1" dirty="0" smtClean="0"/>
            <a:t>Είναι συμβατό με την Εθνική Στρατηγική ΤΠΕ</a:t>
          </a:r>
          <a:r>
            <a:rPr lang="en-US" sz="2200" b="1" dirty="0" smtClean="0"/>
            <a:t> </a:t>
          </a:r>
          <a:r>
            <a:rPr lang="en-US" sz="1800" b="1" dirty="0" smtClean="0"/>
            <a:t>(</a:t>
          </a:r>
          <a:r>
            <a:rPr lang="el-GR" sz="1800" b="1" dirty="0" smtClean="0"/>
            <a:t>Τεχνολογία Πληροφοριών &amp; Επικοινωνίας) </a:t>
          </a:r>
          <a:r>
            <a:rPr lang="el-GR" sz="2200" b="1" dirty="0" smtClean="0"/>
            <a:t>και τη Στρατηγική Ηλεκτρονικής Διακυβέρνησης</a:t>
          </a:r>
          <a:endParaRPr lang="el-GR" sz="2200" b="1" dirty="0"/>
        </a:p>
      </dgm:t>
    </dgm:pt>
    <dgm:pt modelId="{3E572443-D746-4696-ABFD-65DC2B1E0BC5}" type="parTrans" cxnId="{2C2B6391-68E4-40B3-A493-8DC7F8EDD44C}">
      <dgm:prSet/>
      <dgm:spPr/>
      <dgm:t>
        <a:bodyPr/>
        <a:lstStyle/>
        <a:p>
          <a:endParaRPr lang="el-GR" sz="2200" b="1"/>
        </a:p>
      </dgm:t>
    </dgm:pt>
    <dgm:pt modelId="{949D4FD5-E36B-47CC-9C31-49DA673E433E}" type="sibTrans" cxnId="{2C2B6391-68E4-40B3-A493-8DC7F8EDD44C}">
      <dgm:prSet/>
      <dgm:spPr/>
      <dgm:t>
        <a:bodyPr/>
        <a:lstStyle/>
        <a:p>
          <a:endParaRPr lang="el-GR" sz="2200" b="1"/>
        </a:p>
      </dgm:t>
    </dgm:pt>
    <dgm:pt modelId="{19BA6D8A-3074-46D2-88F1-958436009B76}">
      <dgm:prSet phldrT="[Κείμενο]" custT="1"/>
      <dgm:spPr/>
      <dgm:t>
        <a:bodyPr/>
        <a:lstStyle/>
        <a:p>
          <a:r>
            <a:rPr lang="el-GR" sz="2200" b="1" dirty="0" smtClean="0"/>
            <a:t>Είναι 7ετές – Είναι δυναμικό. </a:t>
          </a:r>
          <a:r>
            <a:rPr lang="el-GR" sz="2200" b="1" dirty="0" err="1" smtClean="0"/>
            <a:t>Επικαιροποιείται</a:t>
          </a:r>
          <a:r>
            <a:rPr lang="el-GR" sz="2200" b="1" dirty="0" smtClean="0"/>
            <a:t> ετησίως.</a:t>
          </a:r>
          <a:endParaRPr lang="el-GR" sz="2200" b="1" dirty="0"/>
        </a:p>
      </dgm:t>
    </dgm:pt>
    <dgm:pt modelId="{2D80CD62-4BF2-4F9B-AEF5-96B1915791F6}" type="parTrans" cxnId="{2717F4D0-5480-4035-8349-D94A3A96A945}">
      <dgm:prSet/>
      <dgm:spPr/>
      <dgm:t>
        <a:bodyPr/>
        <a:lstStyle/>
        <a:p>
          <a:endParaRPr lang="el-GR" sz="2200" b="1"/>
        </a:p>
      </dgm:t>
    </dgm:pt>
    <dgm:pt modelId="{3D012704-4255-4D83-B363-7A1BA48DDDBF}" type="sibTrans" cxnId="{2717F4D0-5480-4035-8349-D94A3A96A945}">
      <dgm:prSet/>
      <dgm:spPr/>
      <dgm:t>
        <a:bodyPr/>
        <a:lstStyle/>
        <a:p>
          <a:endParaRPr lang="el-GR" sz="2200" b="1"/>
        </a:p>
      </dgm:t>
    </dgm:pt>
    <dgm:pt modelId="{6ACC209F-8DAF-4017-8C5F-6C916508B44E}">
      <dgm:prSet phldrT="[Κείμενο]" custT="1"/>
      <dgm:spPr/>
      <dgm:t>
        <a:bodyPr/>
        <a:lstStyle/>
        <a:p>
          <a:r>
            <a:rPr lang="el-GR" sz="2200" b="1" dirty="0" smtClean="0"/>
            <a:t>Χρηματοδοτείται από το προηγούμενο και το νέο ΕΣΠΑ</a:t>
          </a:r>
          <a:endParaRPr lang="el-GR" sz="2200" b="1" dirty="0"/>
        </a:p>
      </dgm:t>
    </dgm:pt>
    <dgm:pt modelId="{91EC13B1-E927-4747-A58A-51C62B8FE52C}" type="parTrans" cxnId="{EDC5B513-43AB-429C-A443-07FF80045462}">
      <dgm:prSet/>
      <dgm:spPr/>
      <dgm:t>
        <a:bodyPr/>
        <a:lstStyle/>
        <a:p>
          <a:endParaRPr lang="el-GR" sz="2200" b="1"/>
        </a:p>
      </dgm:t>
    </dgm:pt>
    <dgm:pt modelId="{015022A5-30AC-4199-A8DB-A959AD9BF4CC}" type="sibTrans" cxnId="{EDC5B513-43AB-429C-A443-07FF80045462}">
      <dgm:prSet/>
      <dgm:spPr/>
      <dgm:t>
        <a:bodyPr/>
        <a:lstStyle/>
        <a:p>
          <a:endParaRPr lang="el-GR" sz="2200" b="1"/>
        </a:p>
      </dgm:t>
    </dgm:pt>
    <dgm:pt modelId="{C910110C-026C-4612-967F-3D01591D61B9}">
      <dgm:prSet custT="1"/>
      <dgm:spPr/>
      <dgm:t>
        <a:bodyPr/>
        <a:lstStyle/>
        <a:p>
          <a:r>
            <a:rPr lang="el-GR" sz="2200" b="1" dirty="0" smtClean="0"/>
            <a:t>Συνυπογράφεται από όλους τους εμπλεκόμενους φορείς</a:t>
          </a:r>
        </a:p>
      </dgm:t>
    </dgm:pt>
    <dgm:pt modelId="{D497BB48-60C9-45B2-BD38-854B139D5F20}" type="parTrans" cxnId="{3FA7C2F1-A834-4060-8532-B810D87EDC77}">
      <dgm:prSet/>
      <dgm:spPr/>
      <dgm:t>
        <a:bodyPr/>
        <a:lstStyle/>
        <a:p>
          <a:endParaRPr lang="el-GR" sz="2200" b="1"/>
        </a:p>
      </dgm:t>
    </dgm:pt>
    <dgm:pt modelId="{244C562C-903F-4A7D-B0DC-9155B0DB067E}" type="sibTrans" cxnId="{3FA7C2F1-A834-4060-8532-B810D87EDC77}">
      <dgm:prSet/>
      <dgm:spPr/>
      <dgm:t>
        <a:bodyPr/>
        <a:lstStyle/>
        <a:p>
          <a:endParaRPr lang="el-GR" sz="2200" b="1"/>
        </a:p>
      </dgm:t>
    </dgm:pt>
    <dgm:pt modelId="{8FD6E1F9-C3F0-40F1-B693-B90363F380C4}">
      <dgm:prSet custT="1"/>
      <dgm:spPr/>
      <dgm:t>
        <a:bodyPr/>
        <a:lstStyle/>
        <a:p>
          <a:r>
            <a:rPr lang="el-GR" sz="2200" b="1" smtClean="0"/>
            <a:t>Υποστηρίζει τη διοικητική μεταρρύθμιση της χώρας </a:t>
          </a:r>
          <a:endParaRPr lang="el-GR" sz="2200" b="1" dirty="0"/>
        </a:p>
      </dgm:t>
    </dgm:pt>
    <dgm:pt modelId="{89F8C5A3-54B4-48B5-8FF8-786EF5629178}" type="parTrans" cxnId="{C4CF874B-6D2D-43ED-9C93-3EF8BC0CFAF8}">
      <dgm:prSet/>
      <dgm:spPr/>
      <dgm:t>
        <a:bodyPr/>
        <a:lstStyle/>
        <a:p>
          <a:endParaRPr lang="el-GR" sz="2200" b="1"/>
        </a:p>
      </dgm:t>
    </dgm:pt>
    <dgm:pt modelId="{EAC75249-A7F2-415E-9DC7-B733A996E295}" type="sibTrans" cxnId="{C4CF874B-6D2D-43ED-9C93-3EF8BC0CFAF8}">
      <dgm:prSet/>
      <dgm:spPr/>
      <dgm:t>
        <a:bodyPr/>
        <a:lstStyle/>
        <a:p>
          <a:endParaRPr lang="el-GR" sz="2200" b="1"/>
        </a:p>
      </dgm:t>
    </dgm:pt>
    <dgm:pt modelId="{F812F873-1A5F-4BB1-B6F7-7D7B0483FC12}" type="pres">
      <dgm:prSet presAssocID="{3BD69FD7-91C3-4CAF-87C7-3A8F6AA3D462}" presName="Name0" presStyleCnt="0">
        <dgm:presLayoutVars>
          <dgm:chMax val="7"/>
          <dgm:chPref val="7"/>
          <dgm:dir/>
        </dgm:presLayoutVars>
      </dgm:prSet>
      <dgm:spPr/>
      <dgm:t>
        <a:bodyPr/>
        <a:lstStyle/>
        <a:p>
          <a:endParaRPr lang="el-GR"/>
        </a:p>
      </dgm:t>
    </dgm:pt>
    <dgm:pt modelId="{8A0FEAA7-0E18-4B3E-9BFC-C40D247566F4}" type="pres">
      <dgm:prSet presAssocID="{3BD69FD7-91C3-4CAF-87C7-3A8F6AA3D462}" presName="Name1" presStyleCnt="0"/>
      <dgm:spPr/>
    </dgm:pt>
    <dgm:pt modelId="{C5D90AD4-A115-4E64-AC30-6B01155F54D3}" type="pres">
      <dgm:prSet presAssocID="{3BD69FD7-91C3-4CAF-87C7-3A8F6AA3D462}" presName="cycle" presStyleCnt="0"/>
      <dgm:spPr/>
    </dgm:pt>
    <dgm:pt modelId="{6F538972-FF17-4492-9B05-4E982F48FBF7}" type="pres">
      <dgm:prSet presAssocID="{3BD69FD7-91C3-4CAF-87C7-3A8F6AA3D462}" presName="srcNode" presStyleLbl="node1" presStyleIdx="0" presStyleCnt="5"/>
      <dgm:spPr/>
    </dgm:pt>
    <dgm:pt modelId="{807F8DB1-8946-4A5E-B126-90D19FC17F7E}" type="pres">
      <dgm:prSet presAssocID="{3BD69FD7-91C3-4CAF-87C7-3A8F6AA3D462}" presName="conn" presStyleLbl="parChTrans1D2" presStyleIdx="0" presStyleCnt="1"/>
      <dgm:spPr/>
      <dgm:t>
        <a:bodyPr/>
        <a:lstStyle/>
        <a:p>
          <a:endParaRPr lang="el-GR"/>
        </a:p>
      </dgm:t>
    </dgm:pt>
    <dgm:pt modelId="{E78E1241-E2E6-4A96-B8B2-11BB0DF59AF0}" type="pres">
      <dgm:prSet presAssocID="{3BD69FD7-91C3-4CAF-87C7-3A8F6AA3D462}" presName="extraNode" presStyleLbl="node1" presStyleIdx="0" presStyleCnt="5"/>
      <dgm:spPr/>
    </dgm:pt>
    <dgm:pt modelId="{922182A0-B43D-4C25-9B3A-8A40AE7E22D6}" type="pres">
      <dgm:prSet presAssocID="{3BD69FD7-91C3-4CAF-87C7-3A8F6AA3D462}" presName="dstNode" presStyleLbl="node1" presStyleIdx="0" presStyleCnt="5"/>
      <dgm:spPr/>
    </dgm:pt>
    <dgm:pt modelId="{B2E53AB4-207B-4ECF-9CD4-36B15C5BAF39}" type="pres">
      <dgm:prSet presAssocID="{4B665150-40F2-4A97-AAA4-19536AD7DD82}" presName="text_1" presStyleLbl="node1" presStyleIdx="0" presStyleCnt="5" custScaleY="149952">
        <dgm:presLayoutVars>
          <dgm:bulletEnabled val="1"/>
        </dgm:presLayoutVars>
      </dgm:prSet>
      <dgm:spPr/>
      <dgm:t>
        <a:bodyPr/>
        <a:lstStyle/>
        <a:p>
          <a:endParaRPr lang="el-GR"/>
        </a:p>
      </dgm:t>
    </dgm:pt>
    <dgm:pt modelId="{ECF8FF5F-A8C7-42F9-9925-EB38837DCE60}" type="pres">
      <dgm:prSet presAssocID="{4B665150-40F2-4A97-AAA4-19536AD7DD82}" presName="accent_1" presStyleCnt="0"/>
      <dgm:spPr/>
    </dgm:pt>
    <dgm:pt modelId="{4ADCF9AE-4BF1-4221-B18F-D77CA715FFCE}" type="pres">
      <dgm:prSet presAssocID="{4B665150-40F2-4A97-AAA4-19536AD7DD82}" presName="accentRepeatNode" presStyleLbl="solidFgAcc1" presStyleIdx="0" presStyleCnt="5"/>
      <dgm:spPr/>
    </dgm:pt>
    <dgm:pt modelId="{8DA3D449-A3A1-4ECD-9051-1A4C8E0DA56F}" type="pres">
      <dgm:prSet presAssocID="{19BA6D8A-3074-46D2-88F1-958436009B76}" presName="text_2" presStyleLbl="node1" presStyleIdx="1" presStyleCnt="5">
        <dgm:presLayoutVars>
          <dgm:bulletEnabled val="1"/>
        </dgm:presLayoutVars>
      </dgm:prSet>
      <dgm:spPr/>
      <dgm:t>
        <a:bodyPr/>
        <a:lstStyle/>
        <a:p>
          <a:endParaRPr lang="el-GR"/>
        </a:p>
      </dgm:t>
    </dgm:pt>
    <dgm:pt modelId="{0FD24F44-2BF6-45D3-984D-7E4E2540DBB4}" type="pres">
      <dgm:prSet presAssocID="{19BA6D8A-3074-46D2-88F1-958436009B76}" presName="accent_2" presStyleCnt="0"/>
      <dgm:spPr/>
    </dgm:pt>
    <dgm:pt modelId="{BE1DADB8-044B-4E25-8F6E-2FBE0CAB6FE1}" type="pres">
      <dgm:prSet presAssocID="{19BA6D8A-3074-46D2-88F1-958436009B76}" presName="accentRepeatNode" presStyleLbl="solidFgAcc1" presStyleIdx="1" presStyleCnt="5"/>
      <dgm:spPr/>
    </dgm:pt>
    <dgm:pt modelId="{6700BE20-4F4D-4E8F-BE4E-EB9ACF07D272}" type="pres">
      <dgm:prSet presAssocID="{6ACC209F-8DAF-4017-8C5F-6C916508B44E}" presName="text_3" presStyleLbl="node1" presStyleIdx="2" presStyleCnt="5">
        <dgm:presLayoutVars>
          <dgm:bulletEnabled val="1"/>
        </dgm:presLayoutVars>
      </dgm:prSet>
      <dgm:spPr/>
      <dgm:t>
        <a:bodyPr/>
        <a:lstStyle/>
        <a:p>
          <a:endParaRPr lang="el-GR"/>
        </a:p>
      </dgm:t>
    </dgm:pt>
    <dgm:pt modelId="{7935424C-DE99-48A7-9CFC-E44AB1B45578}" type="pres">
      <dgm:prSet presAssocID="{6ACC209F-8DAF-4017-8C5F-6C916508B44E}" presName="accent_3" presStyleCnt="0"/>
      <dgm:spPr/>
    </dgm:pt>
    <dgm:pt modelId="{41750D68-4DB1-4260-B378-6611A0A1EF04}" type="pres">
      <dgm:prSet presAssocID="{6ACC209F-8DAF-4017-8C5F-6C916508B44E}" presName="accentRepeatNode" presStyleLbl="solidFgAcc1" presStyleIdx="2" presStyleCnt="5"/>
      <dgm:spPr/>
    </dgm:pt>
    <dgm:pt modelId="{297F47D7-AC64-4294-8B05-40A7C6681089}" type="pres">
      <dgm:prSet presAssocID="{C910110C-026C-4612-967F-3D01591D61B9}" presName="text_4" presStyleLbl="node1" presStyleIdx="3" presStyleCnt="5">
        <dgm:presLayoutVars>
          <dgm:bulletEnabled val="1"/>
        </dgm:presLayoutVars>
      </dgm:prSet>
      <dgm:spPr/>
      <dgm:t>
        <a:bodyPr/>
        <a:lstStyle/>
        <a:p>
          <a:endParaRPr lang="el-GR"/>
        </a:p>
      </dgm:t>
    </dgm:pt>
    <dgm:pt modelId="{62352B0B-8F67-4E45-AD18-F369C02F1E9B}" type="pres">
      <dgm:prSet presAssocID="{C910110C-026C-4612-967F-3D01591D61B9}" presName="accent_4" presStyleCnt="0"/>
      <dgm:spPr/>
    </dgm:pt>
    <dgm:pt modelId="{41D66842-3037-4861-A9D8-7DEBD62979A6}" type="pres">
      <dgm:prSet presAssocID="{C910110C-026C-4612-967F-3D01591D61B9}" presName="accentRepeatNode" presStyleLbl="solidFgAcc1" presStyleIdx="3" presStyleCnt="5"/>
      <dgm:spPr/>
    </dgm:pt>
    <dgm:pt modelId="{A818AB9B-2760-4ABB-8C79-68A192AA82F9}" type="pres">
      <dgm:prSet presAssocID="{8FD6E1F9-C3F0-40F1-B693-B90363F380C4}" presName="text_5" presStyleLbl="node1" presStyleIdx="4" presStyleCnt="5">
        <dgm:presLayoutVars>
          <dgm:bulletEnabled val="1"/>
        </dgm:presLayoutVars>
      </dgm:prSet>
      <dgm:spPr/>
      <dgm:t>
        <a:bodyPr/>
        <a:lstStyle/>
        <a:p>
          <a:endParaRPr lang="el-GR"/>
        </a:p>
      </dgm:t>
    </dgm:pt>
    <dgm:pt modelId="{BFCC37F5-9811-45CE-83D1-A903F7EB6A21}" type="pres">
      <dgm:prSet presAssocID="{8FD6E1F9-C3F0-40F1-B693-B90363F380C4}" presName="accent_5" presStyleCnt="0"/>
      <dgm:spPr/>
    </dgm:pt>
    <dgm:pt modelId="{58556EE5-737D-4E12-8850-723225FB5C68}" type="pres">
      <dgm:prSet presAssocID="{8FD6E1F9-C3F0-40F1-B693-B90363F380C4}" presName="accentRepeatNode" presStyleLbl="solidFgAcc1" presStyleIdx="4" presStyleCnt="5"/>
      <dgm:spPr/>
    </dgm:pt>
  </dgm:ptLst>
  <dgm:cxnLst>
    <dgm:cxn modelId="{A00DA2B2-DB6F-4CA0-BDF0-C5C989A6FD77}" type="presOf" srcId="{6ACC209F-8DAF-4017-8C5F-6C916508B44E}" destId="{6700BE20-4F4D-4E8F-BE4E-EB9ACF07D272}" srcOrd="0" destOrd="0" presId="urn:microsoft.com/office/officeart/2008/layout/VerticalCurvedList"/>
    <dgm:cxn modelId="{5886BACF-E07F-418A-A247-FB5A3AE13B08}" type="presOf" srcId="{19BA6D8A-3074-46D2-88F1-958436009B76}" destId="{8DA3D449-A3A1-4ECD-9051-1A4C8E0DA56F}" srcOrd="0" destOrd="0" presId="urn:microsoft.com/office/officeart/2008/layout/VerticalCurvedList"/>
    <dgm:cxn modelId="{C4CF874B-6D2D-43ED-9C93-3EF8BC0CFAF8}" srcId="{3BD69FD7-91C3-4CAF-87C7-3A8F6AA3D462}" destId="{8FD6E1F9-C3F0-40F1-B693-B90363F380C4}" srcOrd="4" destOrd="0" parTransId="{89F8C5A3-54B4-48B5-8FF8-786EF5629178}" sibTransId="{EAC75249-A7F2-415E-9DC7-B733A996E295}"/>
    <dgm:cxn modelId="{EDC5B513-43AB-429C-A443-07FF80045462}" srcId="{3BD69FD7-91C3-4CAF-87C7-3A8F6AA3D462}" destId="{6ACC209F-8DAF-4017-8C5F-6C916508B44E}" srcOrd="2" destOrd="0" parTransId="{91EC13B1-E927-4747-A58A-51C62B8FE52C}" sibTransId="{015022A5-30AC-4199-A8DB-A959AD9BF4CC}"/>
    <dgm:cxn modelId="{2717F4D0-5480-4035-8349-D94A3A96A945}" srcId="{3BD69FD7-91C3-4CAF-87C7-3A8F6AA3D462}" destId="{19BA6D8A-3074-46D2-88F1-958436009B76}" srcOrd="1" destOrd="0" parTransId="{2D80CD62-4BF2-4F9B-AEF5-96B1915791F6}" sibTransId="{3D012704-4255-4D83-B363-7A1BA48DDDBF}"/>
    <dgm:cxn modelId="{3FA7C2F1-A834-4060-8532-B810D87EDC77}" srcId="{3BD69FD7-91C3-4CAF-87C7-3A8F6AA3D462}" destId="{C910110C-026C-4612-967F-3D01591D61B9}" srcOrd="3" destOrd="0" parTransId="{D497BB48-60C9-45B2-BD38-854B139D5F20}" sibTransId="{244C562C-903F-4A7D-B0DC-9155B0DB067E}"/>
    <dgm:cxn modelId="{5974C7EB-2CED-47B6-A6DB-1869E6C06E9A}" type="presOf" srcId="{C910110C-026C-4612-967F-3D01591D61B9}" destId="{297F47D7-AC64-4294-8B05-40A7C6681089}" srcOrd="0" destOrd="0" presId="urn:microsoft.com/office/officeart/2008/layout/VerticalCurvedList"/>
    <dgm:cxn modelId="{6D90DBC4-4257-4296-B42C-FFE9E04FB9A5}" type="presOf" srcId="{949D4FD5-E36B-47CC-9C31-49DA673E433E}" destId="{807F8DB1-8946-4A5E-B126-90D19FC17F7E}" srcOrd="0" destOrd="0" presId="urn:microsoft.com/office/officeart/2008/layout/VerticalCurvedList"/>
    <dgm:cxn modelId="{5F914758-E0F5-49DA-AAF5-4766667060AB}" type="presOf" srcId="{8FD6E1F9-C3F0-40F1-B693-B90363F380C4}" destId="{A818AB9B-2760-4ABB-8C79-68A192AA82F9}" srcOrd="0" destOrd="0" presId="urn:microsoft.com/office/officeart/2008/layout/VerticalCurvedList"/>
    <dgm:cxn modelId="{2C2B6391-68E4-40B3-A493-8DC7F8EDD44C}" srcId="{3BD69FD7-91C3-4CAF-87C7-3A8F6AA3D462}" destId="{4B665150-40F2-4A97-AAA4-19536AD7DD82}" srcOrd="0" destOrd="0" parTransId="{3E572443-D746-4696-ABFD-65DC2B1E0BC5}" sibTransId="{949D4FD5-E36B-47CC-9C31-49DA673E433E}"/>
    <dgm:cxn modelId="{0B6A9B8D-B92C-46F4-9AFD-96B85313195C}" type="presOf" srcId="{4B665150-40F2-4A97-AAA4-19536AD7DD82}" destId="{B2E53AB4-207B-4ECF-9CD4-36B15C5BAF39}" srcOrd="0" destOrd="0" presId="urn:microsoft.com/office/officeart/2008/layout/VerticalCurvedList"/>
    <dgm:cxn modelId="{0630798B-1FF3-4E86-B1FB-DC9BB851A762}" type="presOf" srcId="{3BD69FD7-91C3-4CAF-87C7-3A8F6AA3D462}" destId="{F812F873-1A5F-4BB1-B6F7-7D7B0483FC12}" srcOrd="0" destOrd="0" presId="urn:microsoft.com/office/officeart/2008/layout/VerticalCurvedList"/>
    <dgm:cxn modelId="{CD93830D-5910-444B-95CF-CB21D55A1D70}" type="presParOf" srcId="{F812F873-1A5F-4BB1-B6F7-7D7B0483FC12}" destId="{8A0FEAA7-0E18-4B3E-9BFC-C40D247566F4}" srcOrd="0" destOrd="0" presId="urn:microsoft.com/office/officeart/2008/layout/VerticalCurvedList"/>
    <dgm:cxn modelId="{FFB735F1-E99B-4169-9D24-87BC5FB428F1}" type="presParOf" srcId="{8A0FEAA7-0E18-4B3E-9BFC-C40D247566F4}" destId="{C5D90AD4-A115-4E64-AC30-6B01155F54D3}" srcOrd="0" destOrd="0" presId="urn:microsoft.com/office/officeart/2008/layout/VerticalCurvedList"/>
    <dgm:cxn modelId="{0DEFA670-12CA-40E3-B4A0-F5BDC0CE7D7D}" type="presParOf" srcId="{C5D90AD4-A115-4E64-AC30-6B01155F54D3}" destId="{6F538972-FF17-4492-9B05-4E982F48FBF7}" srcOrd="0" destOrd="0" presId="urn:microsoft.com/office/officeart/2008/layout/VerticalCurvedList"/>
    <dgm:cxn modelId="{D57BE3E6-FA34-484E-895E-EE10A34761B5}" type="presParOf" srcId="{C5D90AD4-A115-4E64-AC30-6B01155F54D3}" destId="{807F8DB1-8946-4A5E-B126-90D19FC17F7E}" srcOrd="1" destOrd="0" presId="urn:microsoft.com/office/officeart/2008/layout/VerticalCurvedList"/>
    <dgm:cxn modelId="{206F3355-85CA-4248-B400-23B0B5D709AC}" type="presParOf" srcId="{C5D90AD4-A115-4E64-AC30-6B01155F54D3}" destId="{E78E1241-E2E6-4A96-B8B2-11BB0DF59AF0}" srcOrd="2" destOrd="0" presId="urn:microsoft.com/office/officeart/2008/layout/VerticalCurvedList"/>
    <dgm:cxn modelId="{59C2C8BB-2063-492C-81AA-94758A437238}" type="presParOf" srcId="{C5D90AD4-A115-4E64-AC30-6B01155F54D3}" destId="{922182A0-B43D-4C25-9B3A-8A40AE7E22D6}" srcOrd="3" destOrd="0" presId="urn:microsoft.com/office/officeart/2008/layout/VerticalCurvedList"/>
    <dgm:cxn modelId="{8B7BC9CA-D0E6-46B8-B16F-97C4838191AC}" type="presParOf" srcId="{8A0FEAA7-0E18-4B3E-9BFC-C40D247566F4}" destId="{B2E53AB4-207B-4ECF-9CD4-36B15C5BAF39}" srcOrd="1" destOrd="0" presId="urn:microsoft.com/office/officeart/2008/layout/VerticalCurvedList"/>
    <dgm:cxn modelId="{19B01C90-0FEF-44A1-BADF-AE92EB391DAE}" type="presParOf" srcId="{8A0FEAA7-0E18-4B3E-9BFC-C40D247566F4}" destId="{ECF8FF5F-A8C7-42F9-9925-EB38837DCE60}" srcOrd="2" destOrd="0" presId="urn:microsoft.com/office/officeart/2008/layout/VerticalCurvedList"/>
    <dgm:cxn modelId="{C845D6B7-7A15-4D38-8FF4-F2C83757349F}" type="presParOf" srcId="{ECF8FF5F-A8C7-42F9-9925-EB38837DCE60}" destId="{4ADCF9AE-4BF1-4221-B18F-D77CA715FFCE}" srcOrd="0" destOrd="0" presId="urn:microsoft.com/office/officeart/2008/layout/VerticalCurvedList"/>
    <dgm:cxn modelId="{59D09687-364B-4F97-89D0-FD35A00CF3F7}" type="presParOf" srcId="{8A0FEAA7-0E18-4B3E-9BFC-C40D247566F4}" destId="{8DA3D449-A3A1-4ECD-9051-1A4C8E0DA56F}" srcOrd="3" destOrd="0" presId="urn:microsoft.com/office/officeart/2008/layout/VerticalCurvedList"/>
    <dgm:cxn modelId="{390ACB91-9D79-473C-9F5F-16431AFBEF98}" type="presParOf" srcId="{8A0FEAA7-0E18-4B3E-9BFC-C40D247566F4}" destId="{0FD24F44-2BF6-45D3-984D-7E4E2540DBB4}" srcOrd="4" destOrd="0" presId="urn:microsoft.com/office/officeart/2008/layout/VerticalCurvedList"/>
    <dgm:cxn modelId="{0DFE9083-00AF-45FB-839B-4A412768BDA8}" type="presParOf" srcId="{0FD24F44-2BF6-45D3-984D-7E4E2540DBB4}" destId="{BE1DADB8-044B-4E25-8F6E-2FBE0CAB6FE1}" srcOrd="0" destOrd="0" presId="urn:microsoft.com/office/officeart/2008/layout/VerticalCurvedList"/>
    <dgm:cxn modelId="{7AA5F132-4B6E-47DE-8B22-74B77365EC56}" type="presParOf" srcId="{8A0FEAA7-0E18-4B3E-9BFC-C40D247566F4}" destId="{6700BE20-4F4D-4E8F-BE4E-EB9ACF07D272}" srcOrd="5" destOrd="0" presId="urn:microsoft.com/office/officeart/2008/layout/VerticalCurvedList"/>
    <dgm:cxn modelId="{2FBD705B-CB89-4D9B-BB99-6E24851CA1A1}" type="presParOf" srcId="{8A0FEAA7-0E18-4B3E-9BFC-C40D247566F4}" destId="{7935424C-DE99-48A7-9CFC-E44AB1B45578}" srcOrd="6" destOrd="0" presId="urn:microsoft.com/office/officeart/2008/layout/VerticalCurvedList"/>
    <dgm:cxn modelId="{772FD9F1-ED2A-40CE-BB27-654795CCC889}" type="presParOf" srcId="{7935424C-DE99-48A7-9CFC-E44AB1B45578}" destId="{41750D68-4DB1-4260-B378-6611A0A1EF04}" srcOrd="0" destOrd="0" presId="urn:microsoft.com/office/officeart/2008/layout/VerticalCurvedList"/>
    <dgm:cxn modelId="{3C38A9F9-23D8-4D44-92B1-55A3B388ABE3}" type="presParOf" srcId="{8A0FEAA7-0E18-4B3E-9BFC-C40D247566F4}" destId="{297F47D7-AC64-4294-8B05-40A7C6681089}" srcOrd="7" destOrd="0" presId="urn:microsoft.com/office/officeart/2008/layout/VerticalCurvedList"/>
    <dgm:cxn modelId="{E6E15379-856B-48D9-87EB-256569A25BCC}" type="presParOf" srcId="{8A0FEAA7-0E18-4B3E-9BFC-C40D247566F4}" destId="{62352B0B-8F67-4E45-AD18-F369C02F1E9B}" srcOrd="8" destOrd="0" presId="urn:microsoft.com/office/officeart/2008/layout/VerticalCurvedList"/>
    <dgm:cxn modelId="{FB3FCBEF-86C2-4C0F-A5CB-1E1DDF4305E1}" type="presParOf" srcId="{62352B0B-8F67-4E45-AD18-F369C02F1E9B}" destId="{41D66842-3037-4861-A9D8-7DEBD62979A6}" srcOrd="0" destOrd="0" presId="urn:microsoft.com/office/officeart/2008/layout/VerticalCurvedList"/>
    <dgm:cxn modelId="{14296AD9-F4B8-45B2-8414-3E1DD48D2953}" type="presParOf" srcId="{8A0FEAA7-0E18-4B3E-9BFC-C40D247566F4}" destId="{A818AB9B-2760-4ABB-8C79-68A192AA82F9}" srcOrd="9" destOrd="0" presId="urn:microsoft.com/office/officeart/2008/layout/VerticalCurvedList"/>
    <dgm:cxn modelId="{9726BF3B-C86E-407C-AD30-27EF5C32E0A6}" type="presParOf" srcId="{8A0FEAA7-0E18-4B3E-9BFC-C40D247566F4}" destId="{BFCC37F5-9811-45CE-83D1-A903F7EB6A21}" srcOrd="10" destOrd="0" presId="urn:microsoft.com/office/officeart/2008/layout/VerticalCurvedList"/>
    <dgm:cxn modelId="{3FFD7886-98AD-435E-A420-29A66F3F5852}" type="presParOf" srcId="{BFCC37F5-9811-45CE-83D1-A903F7EB6A21}" destId="{58556EE5-737D-4E12-8850-723225FB5C6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FE69B-4761-436D-BE76-D98AC2EF2D70}">
      <dsp:nvSpPr>
        <dsp:cNvPr id="0" name=""/>
        <dsp:cNvSpPr/>
      </dsp:nvSpPr>
      <dsp:spPr>
        <a:xfrm>
          <a:off x="485868" y="1280"/>
          <a:ext cx="2429000" cy="1781421"/>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l-GR" sz="1600" b="1" kern="1200" dirty="0" smtClean="0"/>
            <a:t>Ενίσχυση της οργανωτικής, θεσμικής και επιχειρησιακής ικανότητάς  του κράτους</a:t>
          </a:r>
          <a:endParaRPr lang="el-GR" sz="1600" kern="1200" dirty="0"/>
        </a:p>
      </dsp:txBody>
      <dsp:txXfrm>
        <a:off x="841587" y="262163"/>
        <a:ext cx="1717562" cy="1259655"/>
      </dsp:txXfrm>
    </dsp:sp>
    <dsp:sp modelId="{BA61C9B9-B361-42AD-AE1B-A25197A98968}">
      <dsp:nvSpPr>
        <dsp:cNvPr id="0" name=""/>
        <dsp:cNvSpPr/>
      </dsp:nvSpPr>
      <dsp:spPr>
        <a:xfrm>
          <a:off x="1416741" y="1862117"/>
          <a:ext cx="567253" cy="567253"/>
        </a:xfrm>
        <a:prstGeom prst="mathPlus">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l-GR" sz="900" kern="1200"/>
        </a:p>
      </dsp:txBody>
      <dsp:txXfrm>
        <a:off x="1491930" y="2079035"/>
        <a:ext cx="416875" cy="133417"/>
      </dsp:txXfrm>
    </dsp:sp>
    <dsp:sp modelId="{49814796-524E-40F2-BB4E-6581E2A11188}">
      <dsp:nvSpPr>
        <dsp:cNvPr id="0" name=""/>
        <dsp:cNvSpPr/>
      </dsp:nvSpPr>
      <dsp:spPr>
        <a:xfrm>
          <a:off x="613495" y="2508787"/>
          <a:ext cx="2173746" cy="1604732"/>
        </a:xfrm>
        <a:prstGeom prst="ellipse">
          <a:avLst/>
        </a:prstGeom>
        <a:solidFill>
          <a:schemeClr val="accent5">
            <a:hueOff val="-6490031"/>
            <a:satOff val="3463"/>
            <a:lumOff val="-15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l-GR" sz="2200" b="1" kern="1200" dirty="0" smtClean="0"/>
            <a:t>Ανάπτυξη ανθρώπινου δυναμικού</a:t>
          </a:r>
          <a:endParaRPr lang="el-GR" sz="2200" kern="1200" dirty="0"/>
        </a:p>
      </dsp:txBody>
      <dsp:txXfrm>
        <a:off x="931833" y="2743795"/>
        <a:ext cx="1537070" cy="1134716"/>
      </dsp:txXfrm>
    </dsp:sp>
    <dsp:sp modelId="{9A57E85B-4B0E-4736-8469-4E7EA1BB77FC}">
      <dsp:nvSpPr>
        <dsp:cNvPr id="0" name=""/>
        <dsp:cNvSpPr/>
      </dsp:nvSpPr>
      <dsp:spPr>
        <a:xfrm>
          <a:off x="3061572" y="1875487"/>
          <a:ext cx="311011" cy="363824"/>
        </a:xfrm>
        <a:prstGeom prst="rightArrow">
          <a:avLst>
            <a:gd name="adj1" fmla="val 60000"/>
            <a:gd name="adj2" fmla="val 50000"/>
          </a:avLst>
        </a:prstGeom>
        <a:solidFill>
          <a:schemeClr val="accent5">
            <a:hueOff val="-12980063"/>
            <a:satOff val="6926"/>
            <a:lumOff val="-3019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l-GR" sz="1500" kern="1200"/>
        </a:p>
      </dsp:txBody>
      <dsp:txXfrm>
        <a:off x="3061572" y="1948252"/>
        <a:ext cx="217708" cy="218294"/>
      </dsp:txXfrm>
    </dsp:sp>
    <dsp:sp modelId="{E7F99571-F51F-40B1-B1A0-9FA8F23F6B34}">
      <dsp:nvSpPr>
        <dsp:cNvPr id="0" name=""/>
        <dsp:cNvSpPr/>
      </dsp:nvSpPr>
      <dsp:spPr>
        <a:xfrm>
          <a:off x="3501683" y="1079375"/>
          <a:ext cx="1956048" cy="1956048"/>
        </a:xfrm>
        <a:prstGeom prst="ellipse">
          <a:avLst/>
        </a:prstGeom>
        <a:solidFill>
          <a:schemeClr val="accent5">
            <a:hueOff val="-12980063"/>
            <a:satOff val="6926"/>
            <a:lumOff val="-3019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l-GR" sz="1600" kern="1200" dirty="0" smtClean="0"/>
            <a:t>Μεταρρύθμιση Δημόσιου Τομέα</a:t>
          </a:r>
          <a:endParaRPr lang="el-GR" sz="1600" kern="1200" dirty="0"/>
        </a:p>
      </dsp:txBody>
      <dsp:txXfrm>
        <a:off x="3788140" y="1365832"/>
        <a:ext cx="1383134" cy="13831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8D64D9-A4EA-4945-A6F7-4B9AF53189DB}">
      <dsp:nvSpPr>
        <dsp:cNvPr id="0" name=""/>
        <dsp:cNvSpPr/>
      </dsp:nvSpPr>
      <dsp:spPr>
        <a:xfrm rot="16200000">
          <a:off x="696" y="1"/>
          <a:ext cx="1722168" cy="1727197"/>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ts val="0"/>
            </a:spcAft>
          </a:pPr>
          <a:r>
            <a:rPr lang="el-GR" sz="1800" kern="1200" dirty="0" smtClean="0"/>
            <a:t>ΕΤΠΑ</a:t>
          </a:r>
        </a:p>
        <a:p>
          <a:pPr lvl="0" algn="ctr" defTabSz="800100">
            <a:lnSpc>
              <a:spcPct val="90000"/>
            </a:lnSpc>
            <a:spcBef>
              <a:spcPct val="0"/>
            </a:spcBef>
            <a:spcAft>
              <a:spcPts val="0"/>
            </a:spcAft>
          </a:pPr>
          <a:r>
            <a:rPr lang="el-GR" sz="1800" kern="1200" dirty="0" smtClean="0"/>
            <a:t>1</a:t>
          </a:r>
          <a:r>
            <a:rPr lang="en-US" sz="1800" kern="1200" dirty="0" smtClean="0"/>
            <a:t>76.000.000</a:t>
          </a:r>
          <a:r>
            <a:rPr lang="el-GR" sz="1800" kern="1200" dirty="0" smtClean="0"/>
            <a:t> €</a:t>
          </a:r>
          <a:endParaRPr lang="el-GR" sz="1800" kern="1200" dirty="0"/>
        </a:p>
      </dsp:txBody>
      <dsp:txXfrm rot="5400000">
        <a:off x="-1818" y="433057"/>
        <a:ext cx="1425818" cy="861084"/>
      </dsp:txXfrm>
    </dsp:sp>
    <dsp:sp modelId="{89226C10-A8E7-4562-9AE6-62976660D35B}">
      <dsp:nvSpPr>
        <dsp:cNvPr id="0" name=""/>
        <dsp:cNvSpPr/>
      </dsp:nvSpPr>
      <dsp:spPr>
        <a:xfrm rot="5400000">
          <a:off x="1924499" y="2515"/>
          <a:ext cx="1722168" cy="1722168"/>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ts val="0"/>
            </a:spcAft>
          </a:pPr>
          <a:r>
            <a:rPr lang="el-GR" sz="1800" kern="1200" dirty="0" smtClean="0"/>
            <a:t>ΕΚΤ </a:t>
          </a:r>
        </a:p>
        <a:p>
          <a:pPr lvl="0" algn="ctr" defTabSz="800100">
            <a:lnSpc>
              <a:spcPct val="90000"/>
            </a:lnSpc>
            <a:spcBef>
              <a:spcPct val="0"/>
            </a:spcBef>
            <a:spcAft>
              <a:spcPts val="0"/>
            </a:spcAft>
          </a:pPr>
          <a:r>
            <a:rPr lang="el-GR" sz="1800" kern="1200" dirty="0" smtClean="0"/>
            <a:t>200</a:t>
          </a:r>
          <a:r>
            <a:rPr lang="en-US" sz="1800" kern="1200" dirty="0" smtClean="0"/>
            <a:t>.000.000</a:t>
          </a:r>
          <a:r>
            <a:rPr lang="el-GR" sz="1800" kern="1200" dirty="0" smtClean="0"/>
            <a:t> €</a:t>
          </a:r>
          <a:endParaRPr lang="el-GR" sz="1800" kern="1200" dirty="0"/>
        </a:p>
      </dsp:txBody>
      <dsp:txXfrm rot="-5400000">
        <a:off x="2225879" y="433057"/>
        <a:ext cx="1420789" cy="8610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CBBFB3-1535-44AA-9DF6-51A4340975C1}">
      <dsp:nvSpPr>
        <dsp:cNvPr id="0" name=""/>
        <dsp:cNvSpPr/>
      </dsp:nvSpPr>
      <dsp:spPr>
        <a:xfrm rot="5400000">
          <a:off x="912165" y="1236440"/>
          <a:ext cx="830032" cy="1381155"/>
        </a:xfrm>
        <a:prstGeom prst="corner">
          <a:avLst>
            <a:gd name="adj1" fmla="val 16120"/>
            <a:gd name="adj2" fmla="val 16110"/>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CEEFA894-1B93-4A2D-8182-3050858DD85E}">
      <dsp:nvSpPr>
        <dsp:cNvPr id="0" name=""/>
        <dsp:cNvSpPr/>
      </dsp:nvSpPr>
      <dsp:spPr>
        <a:xfrm>
          <a:off x="773612" y="1649107"/>
          <a:ext cx="1246914" cy="1092993"/>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ctr" defTabSz="577850">
            <a:lnSpc>
              <a:spcPct val="90000"/>
            </a:lnSpc>
            <a:spcBef>
              <a:spcPct val="0"/>
            </a:spcBef>
            <a:spcAft>
              <a:spcPct val="35000"/>
            </a:spcAft>
          </a:pPr>
          <a:r>
            <a:rPr lang="el-GR" sz="1300" b="0" kern="1200" dirty="0" smtClean="0"/>
            <a:t>Α’ διαβούλευση με τους κοινωνικούς εταίρους </a:t>
          </a:r>
        </a:p>
        <a:p>
          <a:pPr lvl="0" algn="ctr" defTabSz="577850">
            <a:lnSpc>
              <a:spcPct val="90000"/>
            </a:lnSpc>
            <a:spcBef>
              <a:spcPct val="0"/>
            </a:spcBef>
            <a:spcAft>
              <a:spcPct val="35000"/>
            </a:spcAft>
          </a:pPr>
          <a:r>
            <a:rPr lang="el-GR" sz="1300" b="0" kern="1200" dirty="0" smtClean="0"/>
            <a:t>Μάρτιος 2013</a:t>
          </a:r>
          <a:endParaRPr lang="el-GR" sz="1300" b="0" kern="1200" dirty="0"/>
        </a:p>
      </dsp:txBody>
      <dsp:txXfrm>
        <a:off x="773612" y="1649107"/>
        <a:ext cx="1246914" cy="1092993"/>
      </dsp:txXfrm>
    </dsp:sp>
    <dsp:sp modelId="{E0B2D9B7-9BCA-49B5-89E5-299481410F02}">
      <dsp:nvSpPr>
        <dsp:cNvPr id="0" name=""/>
        <dsp:cNvSpPr/>
      </dsp:nvSpPr>
      <dsp:spPr>
        <a:xfrm>
          <a:off x="1785260" y="1134757"/>
          <a:ext cx="235266" cy="235266"/>
        </a:xfrm>
        <a:prstGeom prst="triangle">
          <a:avLst>
            <a:gd name="adj" fmla="val 100000"/>
          </a:avLst>
        </a:prstGeom>
        <a:solidFill>
          <a:schemeClr val="accent5">
            <a:hueOff val="-1622508"/>
            <a:satOff val="866"/>
            <a:lumOff val="-3774"/>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F6A10DCA-0170-44C3-B3E1-730C06D4CC98}">
      <dsp:nvSpPr>
        <dsp:cNvPr id="0" name=""/>
        <dsp:cNvSpPr/>
      </dsp:nvSpPr>
      <dsp:spPr>
        <a:xfrm rot="5400000">
          <a:off x="2438632" y="858714"/>
          <a:ext cx="830032" cy="1381155"/>
        </a:xfrm>
        <a:prstGeom prst="corner">
          <a:avLst>
            <a:gd name="adj1" fmla="val 16120"/>
            <a:gd name="adj2" fmla="val 16110"/>
          </a:avLst>
        </a:prstGeom>
        <a:solidFill>
          <a:schemeClr val="accent5">
            <a:hueOff val="-3245016"/>
            <a:satOff val="1732"/>
            <a:lumOff val="-7549"/>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56D6ADAB-C30A-45FB-B926-93A9BF80828B}">
      <dsp:nvSpPr>
        <dsp:cNvPr id="0" name=""/>
        <dsp:cNvSpPr/>
      </dsp:nvSpPr>
      <dsp:spPr>
        <a:xfrm>
          <a:off x="2300079" y="1271382"/>
          <a:ext cx="1246914" cy="1092993"/>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ctr" defTabSz="577850">
            <a:lnSpc>
              <a:spcPct val="90000"/>
            </a:lnSpc>
            <a:spcBef>
              <a:spcPct val="0"/>
            </a:spcBef>
            <a:spcAft>
              <a:spcPct val="35000"/>
            </a:spcAft>
          </a:pPr>
          <a:r>
            <a:rPr lang="el-GR" sz="1300" b="0" kern="1200" dirty="0" smtClean="0"/>
            <a:t>18/11 Γενικοί Γραμματείς στο ΥΔΙΜΗΔ για την εξειδίκευση των δράσεων στο νέο ΕΣΠΑ</a:t>
          </a:r>
          <a:endParaRPr lang="el-GR" sz="1300" b="0" kern="1200" dirty="0"/>
        </a:p>
      </dsp:txBody>
      <dsp:txXfrm>
        <a:off x="2300079" y="1271382"/>
        <a:ext cx="1246914" cy="1092993"/>
      </dsp:txXfrm>
    </dsp:sp>
    <dsp:sp modelId="{BB60CFD2-6BB1-4D7F-8CAF-4FEE61BBFA5B}">
      <dsp:nvSpPr>
        <dsp:cNvPr id="0" name=""/>
        <dsp:cNvSpPr/>
      </dsp:nvSpPr>
      <dsp:spPr>
        <a:xfrm>
          <a:off x="3311727" y="757032"/>
          <a:ext cx="235266" cy="235266"/>
        </a:xfrm>
        <a:prstGeom prst="triangle">
          <a:avLst>
            <a:gd name="adj" fmla="val 100000"/>
          </a:avLst>
        </a:prstGeom>
        <a:solidFill>
          <a:schemeClr val="accent5">
            <a:hueOff val="-4867524"/>
            <a:satOff val="2597"/>
            <a:lumOff val="-1132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DBEBCE0F-7FE6-4D1D-90F7-B6850CFFB53E}">
      <dsp:nvSpPr>
        <dsp:cNvPr id="0" name=""/>
        <dsp:cNvSpPr/>
      </dsp:nvSpPr>
      <dsp:spPr>
        <a:xfrm rot="5400000">
          <a:off x="3965099" y="480988"/>
          <a:ext cx="830032" cy="1381155"/>
        </a:xfrm>
        <a:prstGeom prst="corner">
          <a:avLst>
            <a:gd name="adj1" fmla="val 16120"/>
            <a:gd name="adj2" fmla="val 16110"/>
          </a:avLst>
        </a:prstGeom>
        <a:solidFill>
          <a:schemeClr val="accent5">
            <a:hueOff val="-6490031"/>
            <a:satOff val="3463"/>
            <a:lumOff val="-15098"/>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39016F54-1142-49A6-9193-2C8F8BF7B0CD}">
      <dsp:nvSpPr>
        <dsp:cNvPr id="0" name=""/>
        <dsp:cNvSpPr/>
      </dsp:nvSpPr>
      <dsp:spPr>
        <a:xfrm>
          <a:off x="3826546" y="893656"/>
          <a:ext cx="1246914" cy="1092993"/>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ctr" defTabSz="577850">
            <a:lnSpc>
              <a:spcPct val="90000"/>
            </a:lnSpc>
            <a:spcBef>
              <a:spcPct val="0"/>
            </a:spcBef>
            <a:spcAft>
              <a:spcPct val="35000"/>
            </a:spcAft>
          </a:pPr>
          <a:r>
            <a:rPr lang="el-GR" sz="1300" b="0" kern="1200" dirty="0" smtClean="0"/>
            <a:t>31/3 Τεχνικές συναντήσεις μεταξύ ΕΕ – ΥΔΜΗΔ – Υπουργείων προτεραιότητας</a:t>
          </a:r>
          <a:endParaRPr lang="el-GR" sz="1300" b="0" kern="1200" dirty="0"/>
        </a:p>
      </dsp:txBody>
      <dsp:txXfrm>
        <a:off x="3826546" y="893656"/>
        <a:ext cx="1246914" cy="1092993"/>
      </dsp:txXfrm>
    </dsp:sp>
    <dsp:sp modelId="{8E2AA2D4-CE26-4553-B206-AFA2766CF42E}">
      <dsp:nvSpPr>
        <dsp:cNvPr id="0" name=""/>
        <dsp:cNvSpPr/>
      </dsp:nvSpPr>
      <dsp:spPr>
        <a:xfrm>
          <a:off x="4838194" y="379306"/>
          <a:ext cx="235266" cy="235266"/>
        </a:xfrm>
        <a:prstGeom prst="triangle">
          <a:avLst>
            <a:gd name="adj" fmla="val 100000"/>
          </a:avLst>
        </a:prstGeom>
        <a:solidFill>
          <a:schemeClr val="accent5">
            <a:hueOff val="-8112539"/>
            <a:satOff val="4329"/>
            <a:lumOff val="-18872"/>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F3D73E17-B719-4AD3-8700-438EFA751DED}">
      <dsp:nvSpPr>
        <dsp:cNvPr id="0" name=""/>
        <dsp:cNvSpPr/>
      </dsp:nvSpPr>
      <dsp:spPr>
        <a:xfrm rot="5400000">
          <a:off x="5491566" y="103262"/>
          <a:ext cx="830032" cy="1381155"/>
        </a:xfrm>
        <a:prstGeom prst="corner">
          <a:avLst>
            <a:gd name="adj1" fmla="val 16120"/>
            <a:gd name="adj2" fmla="val 16110"/>
          </a:avLst>
        </a:prstGeom>
        <a:solidFill>
          <a:schemeClr val="accent5">
            <a:hueOff val="-9735048"/>
            <a:satOff val="5195"/>
            <a:lumOff val="-22647"/>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920F7A14-5224-4AAA-9117-1E179C35C1E5}">
      <dsp:nvSpPr>
        <dsp:cNvPr id="0" name=""/>
        <dsp:cNvSpPr/>
      </dsp:nvSpPr>
      <dsp:spPr>
        <a:xfrm>
          <a:off x="5353013" y="515930"/>
          <a:ext cx="1246914" cy="1092993"/>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ctr" defTabSz="577850">
            <a:lnSpc>
              <a:spcPct val="90000"/>
            </a:lnSpc>
            <a:spcBef>
              <a:spcPct val="0"/>
            </a:spcBef>
            <a:spcAft>
              <a:spcPct val="35000"/>
            </a:spcAft>
          </a:pPr>
          <a:r>
            <a:rPr lang="el-GR" sz="1300" b="0" kern="1200" dirty="0" smtClean="0"/>
            <a:t>14/4 – 25/4 νέος γύρος διμερών συναντήσεων του ΥΔΜΗΔ με τα υπουργεία προτεραιότητας</a:t>
          </a:r>
          <a:endParaRPr lang="el-GR" sz="1300" b="0" kern="1200" dirty="0"/>
        </a:p>
      </dsp:txBody>
      <dsp:txXfrm>
        <a:off x="5353013" y="515930"/>
        <a:ext cx="1246914" cy="1092993"/>
      </dsp:txXfrm>
    </dsp:sp>
    <dsp:sp modelId="{23A90E8C-8872-437D-97BD-7194A53642AE}">
      <dsp:nvSpPr>
        <dsp:cNvPr id="0" name=""/>
        <dsp:cNvSpPr/>
      </dsp:nvSpPr>
      <dsp:spPr>
        <a:xfrm>
          <a:off x="6364661" y="1580"/>
          <a:ext cx="235266" cy="235266"/>
        </a:xfrm>
        <a:prstGeom prst="triangle">
          <a:avLst>
            <a:gd name="adj" fmla="val 100000"/>
          </a:avLst>
        </a:prstGeom>
        <a:solidFill>
          <a:schemeClr val="accent5">
            <a:hueOff val="-11357555"/>
            <a:satOff val="6060"/>
            <a:lumOff val="-26421"/>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B6688212-463B-4379-810C-4E71088C1A7A}">
      <dsp:nvSpPr>
        <dsp:cNvPr id="0" name=""/>
        <dsp:cNvSpPr/>
      </dsp:nvSpPr>
      <dsp:spPr>
        <a:xfrm rot="5400000">
          <a:off x="7018033" y="-274463"/>
          <a:ext cx="830032" cy="1381155"/>
        </a:xfrm>
        <a:prstGeom prst="corner">
          <a:avLst>
            <a:gd name="adj1" fmla="val 16120"/>
            <a:gd name="adj2" fmla="val 16110"/>
          </a:avLst>
        </a:prstGeom>
        <a:solidFill>
          <a:schemeClr val="accent5">
            <a:hueOff val="-12980063"/>
            <a:satOff val="6926"/>
            <a:lumOff val="-30196"/>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15FEE27A-F253-4EEB-8C5C-B8E41EB9C5FE}">
      <dsp:nvSpPr>
        <dsp:cNvPr id="0" name=""/>
        <dsp:cNvSpPr/>
      </dsp:nvSpPr>
      <dsp:spPr>
        <a:xfrm>
          <a:off x="6879480" y="138204"/>
          <a:ext cx="1246914" cy="1092993"/>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ctr" defTabSz="577850">
            <a:lnSpc>
              <a:spcPct val="90000"/>
            </a:lnSpc>
            <a:spcBef>
              <a:spcPct val="0"/>
            </a:spcBef>
            <a:spcAft>
              <a:spcPct val="35000"/>
            </a:spcAft>
          </a:pPr>
          <a:r>
            <a:rPr lang="el-GR" sz="1300" b="0" kern="1200" dirty="0" smtClean="0"/>
            <a:t>Β’ διαβούλευση με  κοινωνικούς εταίρους </a:t>
          </a:r>
        </a:p>
        <a:p>
          <a:pPr lvl="0" algn="ctr" defTabSz="577850">
            <a:lnSpc>
              <a:spcPct val="90000"/>
            </a:lnSpc>
            <a:spcBef>
              <a:spcPct val="0"/>
            </a:spcBef>
            <a:spcAft>
              <a:spcPct val="35000"/>
            </a:spcAft>
          </a:pPr>
          <a:r>
            <a:rPr lang="el-GR" sz="1300" b="0" kern="1200" dirty="0" smtClean="0"/>
            <a:t>(Ιούνιος 2014)</a:t>
          </a:r>
          <a:endParaRPr lang="el-GR" sz="1300" b="0" kern="1200" dirty="0"/>
        </a:p>
      </dsp:txBody>
      <dsp:txXfrm>
        <a:off x="6879480" y="138204"/>
        <a:ext cx="1246914" cy="109299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Στυλ κύριου υπότιτλου</a:t>
            </a:r>
            <a:endParaRPr lang="el-GR"/>
          </a:p>
        </p:txBody>
      </p:sp>
      <p:sp>
        <p:nvSpPr>
          <p:cNvPr id="4" name="3 - Θέση ημερομηνίας"/>
          <p:cNvSpPr>
            <a:spLocks noGrp="1"/>
          </p:cNvSpPr>
          <p:nvPr>
            <p:ph type="dt" sz="half" idx="10"/>
          </p:nvPr>
        </p:nvSpPr>
        <p:spPr/>
        <p:txBody>
          <a:bodyPr/>
          <a:lstStyle>
            <a:lvl1pPr>
              <a:defRPr/>
            </a:lvl1pPr>
          </a:lstStyle>
          <a:p>
            <a:pPr>
              <a:defRPr/>
            </a:pPr>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DB603F0F-7A69-439B-AAA6-407AD83E6081}" type="slidenum">
              <a:rPr lang="el-GR"/>
              <a:pPr>
                <a:defRPr/>
              </a:pPr>
              <a:t>‹#›</a:t>
            </a:fld>
            <a:endParaRPr lang="el-GR"/>
          </a:p>
        </p:txBody>
      </p:sp>
    </p:spTree>
    <p:extLst>
      <p:ext uri="{BB962C8B-B14F-4D97-AF65-F5344CB8AC3E}">
        <p14:creationId xmlns:p14="http://schemas.microsoft.com/office/powerpoint/2010/main" val="3388614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395288" y="1844675"/>
            <a:ext cx="8229600" cy="1512888"/>
          </a:xfrm>
          <a:prstGeom prst="rect">
            <a:avLst/>
          </a:prstGeo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141728BB-9BFF-4379-8174-33C58BCA8DD9}" type="slidenum">
              <a:rPr lang="el-GR"/>
              <a:pPr>
                <a:defRPr/>
              </a:pPr>
              <a:t>‹#›</a:t>
            </a:fld>
            <a:endParaRPr lang="el-GR"/>
          </a:p>
        </p:txBody>
      </p:sp>
    </p:spTree>
    <p:extLst>
      <p:ext uri="{BB962C8B-B14F-4D97-AF65-F5344CB8AC3E}">
        <p14:creationId xmlns:p14="http://schemas.microsoft.com/office/powerpoint/2010/main" val="2815652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15113" y="274638"/>
            <a:ext cx="2071687" cy="30829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395288" y="274638"/>
            <a:ext cx="6067425" cy="3082925"/>
          </a:xfrm>
          <a:prstGeom prst="rect">
            <a:avLst/>
          </a:prstGeo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3919D662-C359-43E7-9BA8-CADEC91296E2}" type="slidenum">
              <a:rPr lang="el-GR"/>
              <a:pPr>
                <a:defRPr/>
              </a:pPr>
              <a:t>‹#›</a:t>
            </a:fld>
            <a:endParaRPr lang="el-GR"/>
          </a:p>
        </p:txBody>
      </p:sp>
    </p:spTree>
    <p:extLst>
      <p:ext uri="{BB962C8B-B14F-4D97-AF65-F5344CB8AC3E}">
        <p14:creationId xmlns:p14="http://schemas.microsoft.com/office/powerpoint/2010/main" val="569045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Στυλ κύριου υπότιτλου</a:t>
            </a:r>
            <a:endParaRPr lang="el-GR"/>
          </a:p>
        </p:txBody>
      </p:sp>
    </p:spTree>
    <p:extLst>
      <p:ext uri="{BB962C8B-B14F-4D97-AF65-F5344CB8AC3E}">
        <p14:creationId xmlns:p14="http://schemas.microsoft.com/office/powerpoint/2010/main" val="955782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7080014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Tree>
    <p:extLst>
      <p:ext uri="{BB962C8B-B14F-4D97-AF65-F5344CB8AC3E}">
        <p14:creationId xmlns:p14="http://schemas.microsoft.com/office/powerpoint/2010/main" val="16460991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395288" y="1844675"/>
            <a:ext cx="4038600" cy="1512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586288" y="1844675"/>
            <a:ext cx="4038600" cy="1512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6488467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503582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Tree>
    <p:extLst>
      <p:ext uri="{BB962C8B-B14F-4D97-AF65-F5344CB8AC3E}">
        <p14:creationId xmlns:p14="http://schemas.microsoft.com/office/powerpoint/2010/main" val="32505597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33560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extLst>
      <p:ext uri="{BB962C8B-B14F-4D97-AF65-F5344CB8AC3E}">
        <p14:creationId xmlns:p14="http://schemas.microsoft.com/office/powerpoint/2010/main" val="1807058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a:xfrm>
            <a:off x="395288" y="1844675"/>
            <a:ext cx="8229600" cy="1512888"/>
          </a:xfrm>
          <a:prstGeom prst="rect">
            <a:avLst/>
          </a:prstGeo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6DB53D2F-A940-4963-8092-3F975502EE6B}" type="slidenum">
              <a:rPr lang="el-GR"/>
              <a:pPr>
                <a:defRPr/>
              </a:pPr>
              <a:t>‹#›</a:t>
            </a:fld>
            <a:endParaRPr lang="el-GR"/>
          </a:p>
        </p:txBody>
      </p:sp>
    </p:spTree>
    <p:extLst>
      <p:ext uri="{BB962C8B-B14F-4D97-AF65-F5344CB8AC3E}">
        <p14:creationId xmlns:p14="http://schemas.microsoft.com/office/powerpoint/2010/main" val="8927507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extLst>
      <p:ext uri="{BB962C8B-B14F-4D97-AF65-F5344CB8AC3E}">
        <p14:creationId xmlns:p14="http://schemas.microsoft.com/office/powerpoint/2010/main" val="14764317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672739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15113" y="274638"/>
            <a:ext cx="2071687" cy="30829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395288" y="274638"/>
            <a:ext cx="6067425" cy="30829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8922811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Στυλ κύριου υπότιτλου</a:t>
            </a:r>
            <a:endParaRPr lang="el-GR"/>
          </a:p>
        </p:txBody>
      </p:sp>
      <p:sp>
        <p:nvSpPr>
          <p:cNvPr id="4" name="3 - Θέση ημερομηνίας"/>
          <p:cNvSpPr>
            <a:spLocks noGrp="1"/>
          </p:cNvSpPr>
          <p:nvPr>
            <p:ph type="dt" sz="half" idx="10"/>
          </p:nvPr>
        </p:nvSpPr>
        <p:spPr/>
        <p:txBody>
          <a:bodyPr/>
          <a:lstStyle>
            <a:lvl1pPr>
              <a:defRPr/>
            </a:lvl1pPr>
          </a:lstStyle>
          <a:p>
            <a:pPr>
              <a:defRPr/>
            </a:pPr>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127D494D-A5C5-4B43-AE1E-8C3BA0F01EE7}" type="slidenum">
              <a:rPr lang="el-GR"/>
              <a:pPr>
                <a:defRPr/>
              </a:pPr>
              <a:t>‹#›</a:t>
            </a:fld>
            <a:endParaRPr lang="el-GR"/>
          </a:p>
        </p:txBody>
      </p:sp>
    </p:spTree>
    <p:extLst>
      <p:ext uri="{BB962C8B-B14F-4D97-AF65-F5344CB8AC3E}">
        <p14:creationId xmlns:p14="http://schemas.microsoft.com/office/powerpoint/2010/main" val="1504678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0FB0A885-600F-4892-93A2-98A17C5F2C03}" type="slidenum">
              <a:rPr lang="el-GR"/>
              <a:pPr>
                <a:defRPr/>
              </a:pPr>
              <a:t>‹#›</a:t>
            </a:fld>
            <a:endParaRPr lang="el-GR"/>
          </a:p>
        </p:txBody>
      </p:sp>
    </p:spTree>
    <p:extLst>
      <p:ext uri="{BB962C8B-B14F-4D97-AF65-F5344CB8AC3E}">
        <p14:creationId xmlns:p14="http://schemas.microsoft.com/office/powerpoint/2010/main" val="3847930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
        <p:nvSpPr>
          <p:cNvPr id="4" name="3 - Θέση ημερομηνίας"/>
          <p:cNvSpPr>
            <a:spLocks noGrp="1"/>
          </p:cNvSpPr>
          <p:nvPr>
            <p:ph type="dt" sz="half" idx="10"/>
          </p:nvPr>
        </p:nvSpPr>
        <p:spPr/>
        <p:txBody>
          <a:bodyPr/>
          <a:lstStyle>
            <a:lvl1pPr>
              <a:defRPr/>
            </a:lvl1pPr>
          </a:lstStyle>
          <a:p>
            <a:pPr>
              <a:defRPr/>
            </a:pPr>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1751BFC6-3A61-4B49-A16A-E243BB4FFE33}" type="slidenum">
              <a:rPr lang="el-GR"/>
              <a:pPr>
                <a:defRPr/>
              </a:pPr>
              <a:t>‹#›</a:t>
            </a:fld>
            <a:endParaRPr lang="el-GR"/>
          </a:p>
        </p:txBody>
      </p:sp>
    </p:spTree>
    <p:extLst>
      <p:ext uri="{BB962C8B-B14F-4D97-AF65-F5344CB8AC3E}">
        <p14:creationId xmlns:p14="http://schemas.microsoft.com/office/powerpoint/2010/main" val="26586570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844675"/>
            <a:ext cx="4038600" cy="4281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844675"/>
            <a:ext cx="4038600" cy="4281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665CBC67-D58B-4DDD-8544-6911BE45AF8B}" type="slidenum">
              <a:rPr lang="el-GR"/>
              <a:pPr>
                <a:defRPr/>
              </a:pPr>
              <a:t>‹#›</a:t>
            </a:fld>
            <a:endParaRPr lang="el-GR"/>
          </a:p>
        </p:txBody>
      </p:sp>
    </p:spTree>
    <p:extLst>
      <p:ext uri="{BB962C8B-B14F-4D97-AF65-F5344CB8AC3E}">
        <p14:creationId xmlns:p14="http://schemas.microsoft.com/office/powerpoint/2010/main" val="22908066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386B95E0-3FDA-4F05-A6DF-AC8CB75C0E68}" type="slidenum">
              <a:rPr lang="el-GR"/>
              <a:pPr>
                <a:defRPr/>
              </a:pPr>
              <a:t>‹#›</a:t>
            </a:fld>
            <a:endParaRPr lang="el-GR"/>
          </a:p>
        </p:txBody>
      </p:sp>
    </p:spTree>
    <p:extLst>
      <p:ext uri="{BB962C8B-B14F-4D97-AF65-F5344CB8AC3E}">
        <p14:creationId xmlns:p14="http://schemas.microsoft.com/office/powerpoint/2010/main" val="15329162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94D3D4AE-F73A-4250-A40B-FEA395271C29}" type="slidenum">
              <a:rPr lang="el-GR"/>
              <a:pPr>
                <a:defRPr/>
              </a:pPr>
              <a:t>‹#›</a:t>
            </a:fld>
            <a:endParaRPr lang="el-GR"/>
          </a:p>
        </p:txBody>
      </p:sp>
    </p:spTree>
    <p:extLst>
      <p:ext uri="{BB962C8B-B14F-4D97-AF65-F5344CB8AC3E}">
        <p14:creationId xmlns:p14="http://schemas.microsoft.com/office/powerpoint/2010/main" val="5944694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67542DE0-57FE-4033-BAA7-83BAF737C42A}" type="slidenum">
              <a:rPr lang="el-GR"/>
              <a:pPr>
                <a:defRPr/>
              </a:pPr>
              <a:t>‹#›</a:t>
            </a:fld>
            <a:endParaRPr lang="el-GR"/>
          </a:p>
        </p:txBody>
      </p:sp>
    </p:spTree>
    <p:extLst>
      <p:ext uri="{BB962C8B-B14F-4D97-AF65-F5344CB8AC3E}">
        <p14:creationId xmlns:p14="http://schemas.microsoft.com/office/powerpoint/2010/main" val="4139037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
        <p:nvSpPr>
          <p:cNvPr id="4" name="3 - Θέση ημερομηνίας"/>
          <p:cNvSpPr>
            <a:spLocks noGrp="1"/>
          </p:cNvSpPr>
          <p:nvPr>
            <p:ph type="dt" sz="half" idx="10"/>
          </p:nvPr>
        </p:nvSpPr>
        <p:spPr/>
        <p:txBody>
          <a:bodyPr/>
          <a:lstStyle>
            <a:lvl1pPr>
              <a:defRPr/>
            </a:lvl1pPr>
          </a:lstStyle>
          <a:p>
            <a:pPr>
              <a:defRPr/>
            </a:pPr>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897EAC8D-2F70-4997-87D3-19F111E08F89}" type="slidenum">
              <a:rPr lang="el-GR"/>
              <a:pPr>
                <a:defRPr/>
              </a:pPr>
              <a:t>‹#›</a:t>
            </a:fld>
            <a:endParaRPr lang="el-GR"/>
          </a:p>
        </p:txBody>
      </p:sp>
    </p:spTree>
    <p:extLst>
      <p:ext uri="{BB962C8B-B14F-4D97-AF65-F5344CB8AC3E}">
        <p14:creationId xmlns:p14="http://schemas.microsoft.com/office/powerpoint/2010/main" val="9164118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3 - Θέση ημερομηνίας"/>
          <p:cNvSpPr>
            <a:spLocks noGrp="1"/>
          </p:cNvSpPr>
          <p:nvPr>
            <p:ph type="dt" sz="half" idx="10"/>
          </p:nvPr>
        </p:nvSpPr>
        <p:spPr/>
        <p:txBody>
          <a:bodyPr/>
          <a:lstStyle>
            <a:lvl1pPr>
              <a:defRPr/>
            </a:lvl1pPr>
          </a:lstStyle>
          <a:p>
            <a:pPr>
              <a:defRPr/>
            </a:pPr>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68B8B7FB-72D7-47FB-B719-E3A79D55EAF2}" type="slidenum">
              <a:rPr lang="el-GR"/>
              <a:pPr>
                <a:defRPr/>
              </a:pPr>
              <a:t>‹#›</a:t>
            </a:fld>
            <a:endParaRPr lang="el-GR"/>
          </a:p>
        </p:txBody>
      </p:sp>
    </p:spTree>
    <p:extLst>
      <p:ext uri="{BB962C8B-B14F-4D97-AF65-F5344CB8AC3E}">
        <p14:creationId xmlns:p14="http://schemas.microsoft.com/office/powerpoint/2010/main" val="35580058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3 - Θέση ημερομηνίας"/>
          <p:cNvSpPr>
            <a:spLocks noGrp="1"/>
          </p:cNvSpPr>
          <p:nvPr>
            <p:ph type="dt" sz="half" idx="10"/>
          </p:nvPr>
        </p:nvSpPr>
        <p:spPr/>
        <p:txBody>
          <a:bodyPr/>
          <a:lstStyle>
            <a:lvl1pPr>
              <a:defRPr/>
            </a:lvl1pPr>
          </a:lstStyle>
          <a:p>
            <a:pPr>
              <a:defRPr/>
            </a:pPr>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5997C4F8-A0C1-493F-8C16-FEF2D76D078F}" type="slidenum">
              <a:rPr lang="el-GR"/>
              <a:pPr>
                <a:defRPr/>
              </a:pPr>
              <a:t>‹#›</a:t>
            </a:fld>
            <a:endParaRPr lang="el-GR"/>
          </a:p>
        </p:txBody>
      </p:sp>
    </p:spTree>
    <p:extLst>
      <p:ext uri="{BB962C8B-B14F-4D97-AF65-F5344CB8AC3E}">
        <p14:creationId xmlns:p14="http://schemas.microsoft.com/office/powerpoint/2010/main" val="27972394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880F3DAA-056F-4652-A3D8-D522B2D94F1C}" type="slidenum">
              <a:rPr lang="el-GR"/>
              <a:pPr>
                <a:defRPr/>
              </a:pPr>
              <a:t>‹#›</a:t>
            </a:fld>
            <a:endParaRPr lang="el-GR"/>
          </a:p>
        </p:txBody>
      </p:sp>
    </p:spTree>
    <p:extLst>
      <p:ext uri="{BB962C8B-B14F-4D97-AF65-F5344CB8AC3E}">
        <p14:creationId xmlns:p14="http://schemas.microsoft.com/office/powerpoint/2010/main" val="92373087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981075"/>
            <a:ext cx="2057400" cy="514508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981075"/>
            <a:ext cx="6019800" cy="514508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160F9C81-9829-4F22-9627-5E14862C224F}" type="slidenum">
              <a:rPr lang="el-GR"/>
              <a:pPr>
                <a:defRPr/>
              </a:pPr>
              <a:t>‹#›</a:t>
            </a:fld>
            <a:endParaRPr lang="el-GR"/>
          </a:p>
        </p:txBody>
      </p:sp>
    </p:spTree>
    <p:extLst>
      <p:ext uri="{BB962C8B-B14F-4D97-AF65-F5344CB8AC3E}">
        <p14:creationId xmlns:p14="http://schemas.microsoft.com/office/powerpoint/2010/main" val="25632489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Τίτλος και Πίνακας">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981075"/>
            <a:ext cx="8229600" cy="719138"/>
          </a:xfrm>
        </p:spPr>
        <p:txBody>
          <a:bodyPr/>
          <a:lstStyle/>
          <a:p>
            <a:r>
              <a:rPr lang="el-GR" smtClean="0"/>
              <a:t>Στυλ κύριου τίτλου</a:t>
            </a:r>
            <a:endParaRPr lang="el-GR"/>
          </a:p>
        </p:txBody>
      </p:sp>
      <p:sp>
        <p:nvSpPr>
          <p:cNvPr id="3" name="Θέση πίνακα 2"/>
          <p:cNvSpPr>
            <a:spLocks noGrp="1"/>
          </p:cNvSpPr>
          <p:nvPr>
            <p:ph type="tbl" idx="1"/>
          </p:nvPr>
        </p:nvSpPr>
        <p:spPr>
          <a:xfrm>
            <a:off x="457200" y="1844675"/>
            <a:ext cx="8229600" cy="4281488"/>
          </a:xfrm>
        </p:spPr>
        <p:txBody>
          <a:bodyPr/>
          <a:lstStyle/>
          <a:p>
            <a:pPr lvl="0"/>
            <a:endParaRPr lang="el-GR" noProof="0" smtClean="0"/>
          </a:p>
        </p:txBody>
      </p:sp>
      <p:sp>
        <p:nvSpPr>
          <p:cNvPr id="4" name="3 - Θέση ημερομηνίας"/>
          <p:cNvSpPr>
            <a:spLocks noGrp="1"/>
          </p:cNvSpPr>
          <p:nvPr>
            <p:ph type="dt" sz="half" idx="10"/>
          </p:nvPr>
        </p:nvSpPr>
        <p:spPr/>
        <p:txBody>
          <a:bodyPr/>
          <a:lstStyle>
            <a:lvl1pPr>
              <a:defRPr/>
            </a:lvl1pPr>
          </a:lstStyle>
          <a:p>
            <a:pPr>
              <a:defRPr/>
            </a:pPr>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80F1BDB4-9CBF-4B22-9B7F-225149FB6B13}" type="slidenum">
              <a:rPr lang="el-GR"/>
              <a:pPr>
                <a:defRPr/>
              </a:pPr>
              <a:t>‹#›</a:t>
            </a:fld>
            <a:endParaRPr lang="el-GR"/>
          </a:p>
        </p:txBody>
      </p:sp>
    </p:spTree>
    <p:extLst>
      <p:ext uri="{BB962C8B-B14F-4D97-AF65-F5344CB8AC3E}">
        <p14:creationId xmlns:p14="http://schemas.microsoft.com/office/powerpoint/2010/main" val="38978557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Strapline &amp; Subject Title">
    <p:spTree>
      <p:nvGrpSpPr>
        <p:cNvPr id="1" name=""/>
        <p:cNvGrpSpPr/>
        <p:nvPr/>
      </p:nvGrpSpPr>
      <p:grpSpPr>
        <a:xfrm>
          <a:off x="0" y="0"/>
          <a:ext cx="0" cy="0"/>
          <a:chOff x="0" y="0"/>
          <a:chExt cx="0" cy="0"/>
        </a:xfrm>
      </p:grpSpPr>
      <p:sp>
        <p:nvSpPr>
          <p:cNvPr id="10" name="Textplatzhalter 2"/>
          <p:cNvSpPr>
            <a:spLocks noGrp="1"/>
          </p:cNvSpPr>
          <p:nvPr>
            <p:ph type="body" idx="13" hasCustomPrompt="1"/>
          </p:nvPr>
        </p:nvSpPr>
        <p:spPr>
          <a:xfrm>
            <a:off x="417700" y="1256856"/>
            <a:ext cx="8280000" cy="246221"/>
          </a:xfrm>
          <a:prstGeom prst="rect">
            <a:avLst/>
          </a:prstGeom>
          <a:noFill/>
        </p:spPr>
        <p:txBody>
          <a:bodyPr wrap="square" lIns="0" tIns="0" rIns="0" bIns="0">
            <a:spAutoFit/>
          </a:bodyPr>
          <a:lstStyle>
            <a:lvl1pPr marL="176213" indent="-176213" algn="l" rtl="0" eaLnBrk="1" fontAlgn="base" hangingPunct="1">
              <a:spcBef>
                <a:spcPts val="800"/>
              </a:spcBef>
              <a:spcAft>
                <a:spcPct val="0"/>
              </a:spcAft>
              <a:buClr>
                <a:schemeClr val="tx1"/>
              </a:buClr>
              <a:buFontTx/>
              <a:buNone/>
              <a:defRPr lang="de-DE" sz="1600" b="1" baseline="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176213" lvl="0" indent="-176213" algn="l" rtl="0" eaLnBrk="1" fontAlgn="base" hangingPunct="1">
              <a:spcBef>
                <a:spcPts val="800"/>
              </a:spcBef>
              <a:spcAft>
                <a:spcPct val="0"/>
              </a:spcAft>
              <a:buClr>
                <a:schemeClr val="tx1"/>
              </a:buClr>
              <a:buFontTx/>
              <a:buNone/>
            </a:pPr>
            <a:r>
              <a:rPr lang="en-US" noProof="0" dirty="0" smtClean="0"/>
              <a:t>Subject</a:t>
            </a:r>
            <a:r>
              <a:rPr lang="de-DE" dirty="0" smtClean="0"/>
              <a:t> Title</a:t>
            </a:r>
          </a:p>
        </p:txBody>
      </p:sp>
      <p:sp>
        <p:nvSpPr>
          <p:cNvPr id="7" name="Title Placeholder 1"/>
          <p:cNvSpPr>
            <a:spLocks noGrp="1"/>
          </p:cNvSpPr>
          <p:nvPr>
            <p:ph type="title"/>
          </p:nvPr>
        </p:nvSpPr>
        <p:spPr>
          <a:xfrm>
            <a:off x="420907" y="182880"/>
            <a:ext cx="8284464" cy="868680"/>
          </a:xfrm>
          <a:prstGeom prst="rect">
            <a:avLst/>
          </a:prstGeom>
        </p:spPr>
        <p:txBody>
          <a:bodyPr vert="horz" lIns="0" tIns="0" rIns="0" bIns="0" rtlCol="0" anchor="b" anchorCtr="0">
            <a:noAutofit/>
          </a:bodyPr>
          <a:lstStyle>
            <a:lvl1pPr>
              <a:defRPr sz="2000">
                <a:solidFill>
                  <a:schemeClr val="accent1"/>
                </a:solidFill>
              </a:defRPr>
            </a:lvl1pPr>
          </a:lstStyle>
          <a:p>
            <a:r>
              <a:rPr lang="en-US" sz="2000" b="1" i="0" u="none" strike="noStrike" kern="1200" baseline="0" dirty="0" smtClean="0">
                <a:solidFill>
                  <a:srgbClr val="6688BB"/>
                </a:solidFill>
                <a:latin typeface="+mj-lt"/>
              </a:rPr>
              <a:t>Strapline: 2 lines maximum with single message</a:t>
            </a:r>
            <a:endParaRPr lang="en-GB" dirty="0"/>
          </a:p>
        </p:txBody>
      </p:sp>
      <p:sp>
        <p:nvSpPr>
          <p:cNvPr id="6" name="Text Placeholder 2"/>
          <p:cNvSpPr>
            <a:spLocks noGrp="1"/>
          </p:cNvSpPr>
          <p:nvPr>
            <p:ph idx="1"/>
          </p:nvPr>
        </p:nvSpPr>
        <p:spPr>
          <a:xfrm>
            <a:off x="417700" y="1630362"/>
            <a:ext cx="8283600" cy="4540251"/>
          </a:xfrm>
          <a:prstGeom prst="rect">
            <a:avLst/>
          </a:prstGeom>
        </p:spPr>
        <p:txBody>
          <a:bodyPr vert="horz" lIns="0" tIns="0" rIns="0" bIns="0" rtlCol="0">
            <a:noAutofit/>
          </a:bodyPr>
          <a:lstStyle/>
          <a:p>
            <a:pPr lvl="0"/>
            <a:r>
              <a:rPr lang="en-US" dirty="0" smtClean="0"/>
              <a:t>Text (18pt)</a:t>
            </a:r>
          </a:p>
          <a:p>
            <a:pPr lvl="1"/>
            <a:r>
              <a:rPr lang="en-US" dirty="0" smtClean="0"/>
              <a:t>Text level 1 (16pt)</a:t>
            </a:r>
          </a:p>
          <a:p>
            <a:pPr lvl="2"/>
            <a:r>
              <a:rPr lang="en-US" dirty="0" smtClean="0"/>
              <a:t>Text level 2 (14pt)</a:t>
            </a:r>
          </a:p>
          <a:p>
            <a:pPr lvl="3"/>
            <a:r>
              <a:rPr lang="en-US" dirty="0" smtClean="0"/>
              <a:t>Text level 3 (12pt)</a:t>
            </a:r>
          </a:p>
          <a:p>
            <a:pPr lvl="4"/>
            <a:r>
              <a:rPr lang="en-US" dirty="0" smtClean="0"/>
              <a:t>Text level 4 (11pt)</a:t>
            </a:r>
            <a:endParaRPr lang="en-GB" dirty="0" smtClean="0"/>
          </a:p>
        </p:txBody>
      </p:sp>
      <p:sp>
        <p:nvSpPr>
          <p:cNvPr id="15" name="Text Placeholder 8"/>
          <p:cNvSpPr>
            <a:spLocks noGrp="1"/>
          </p:cNvSpPr>
          <p:nvPr>
            <p:ph type="body" sz="quarter" idx="12" hasCustomPrompt="1"/>
          </p:nvPr>
        </p:nvSpPr>
        <p:spPr>
          <a:xfrm>
            <a:off x="252820" y="6452072"/>
            <a:ext cx="4824000" cy="138499"/>
          </a:xfrm>
        </p:spPr>
        <p:txBody>
          <a:bodyPr lIns="0" tIns="0" rIns="0" bIns="0">
            <a:spAutoFit/>
          </a:bodyPr>
          <a:lstStyle>
            <a:lvl1pPr marL="0" indent="0">
              <a:buNone/>
              <a:defRPr sz="900" i="1"/>
            </a:lvl1pPr>
          </a:lstStyle>
          <a:p>
            <a:pPr lvl="0"/>
            <a:r>
              <a:rPr lang="en-US" dirty="0" smtClean="0"/>
              <a:t>Source: Source</a:t>
            </a:r>
            <a:endParaRPr lang="en-GB" dirty="0"/>
          </a:p>
        </p:txBody>
      </p:sp>
      <p:sp>
        <p:nvSpPr>
          <p:cNvPr id="16" name="Text Placeholder 8"/>
          <p:cNvSpPr>
            <a:spLocks noGrp="1"/>
          </p:cNvSpPr>
          <p:nvPr>
            <p:ph type="body" sz="quarter" idx="14" hasCustomPrompt="1"/>
          </p:nvPr>
        </p:nvSpPr>
        <p:spPr>
          <a:xfrm>
            <a:off x="252820" y="6260837"/>
            <a:ext cx="4824000" cy="138499"/>
          </a:xfrm>
        </p:spPr>
        <p:txBody>
          <a:bodyPr lIns="0" tIns="0" rIns="0" bIns="0">
            <a:spAutoFit/>
          </a:bodyPr>
          <a:lstStyle>
            <a:lvl1pPr marL="180975" indent="-180975">
              <a:buFont typeface="+mj-lt"/>
              <a:buAutoNum type="arabicPeriod"/>
              <a:defRPr sz="900" i="0"/>
            </a:lvl1pPr>
          </a:lstStyle>
          <a:p>
            <a:pPr lvl="0"/>
            <a:r>
              <a:rPr lang="en-US" dirty="0" smtClean="0"/>
              <a:t>Footnote</a:t>
            </a:r>
            <a:endParaRPr lang="en-GB" dirty="0"/>
          </a:p>
        </p:txBody>
      </p:sp>
    </p:spTree>
    <p:extLst>
      <p:ext uri="{BB962C8B-B14F-4D97-AF65-F5344CB8AC3E}">
        <p14:creationId xmlns:p14="http://schemas.microsoft.com/office/powerpoint/2010/main" val="3553264155"/>
      </p:ext>
    </p:extLst>
  </p:cSld>
  <p:clrMapOvr>
    <a:masterClrMapping/>
  </p:clrMapOvr>
  <p:timing>
    <p:tnLst>
      <p:par>
        <p:cTn id="1" dur="indefinite" restart="never" nodeType="tmRoot"/>
      </p:par>
    </p:tnLst>
  </p:timing>
  <p:hf hdr="0" dt="0"/>
</p:sldLayout>
</file>

<file path=ppt/slideLayouts/slideLayout36.xml><?xml version="1.0" encoding="utf-8"?>
<p:sldLayout xmlns:a="http://schemas.openxmlformats.org/drawingml/2006/main" xmlns:r="http://schemas.openxmlformats.org/officeDocument/2006/relationships" xmlns:p="http://schemas.openxmlformats.org/presentationml/2006/main">
  <p:cSld name="Τίτλος και Κείμενο">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l-GR" smtClean="0"/>
              <a:t>Kλικ για επεξεργασία του τίτλου</a:t>
            </a:r>
            <a:endParaRPr lang="en-US"/>
          </a:p>
        </p:txBody>
      </p:sp>
      <p:sp>
        <p:nvSpPr>
          <p:cNvPr id="8" name="Date Placeholder 7"/>
          <p:cNvSpPr>
            <a:spLocks noGrp="1"/>
          </p:cNvSpPr>
          <p:nvPr>
            <p:ph type="dt" sz="half" idx="10"/>
          </p:nvPr>
        </p:nvSpPr>
        <p:spPr/>
        <p:txBody>
          <a:bodyPr/>
          <a:lstStyle/>
          <a:p>
            <a:fld id="{F08E6A8D-E0C8-485E-9416-F7A33D1C55D6}" type="datetimeFigureOut">
              <a:rPr lang="el-GR" smtClean="0"/>
              <a:pPr/>
              <a:t>6/5/2014</a:t>
            </a:fld>
            <a:endParaRPr lang="el-GR"/>
          </a:p>
        </p:txBody>
      </p:sp>
      <p:sp>
        <p:nvSpPr>
          <p:cNvPr id="10" name="Slide Number Placeholder 9"/>
          <p:cNvSpPr>
            <a:spLocks noGrp="1"/>
          </p:cNvSpPr>
          <p:nvPr>
            <p:ph type="sldNum" sz="quarter" idx="11"/>
          </p:nvPr>
        </p:nvSpPr>
        <p:spPr/>
        <p:txBody>
          <a:bodyPr/>
          <a:lstStyle/>
          <a:p>
            <a:fld id="{18E3F38A-BDCB-4699-9204-A787598306EA}" type="slidenum">
              <a:rPr lang="el-GR" smtClean="0"/>
              <a:pPr/>
              <a:t>‹#›</a:t>
            </a:fld>
            <a:endParaRPr lang="el-GR"/>
          </a:p>
        </p:txBody>
      </p:sp>
      <p:sp>
        <p:nvSpPr>
          <p:cNvPr id="11" name="Footer Placeholder 10"/>
          <p:cNvSpPr>
            <a:spLocks noGrp="1"/>
          </p:cNvSpPr>
          <p:nvPr>
            <p:ph type="ftr" sz="quarter" idx="12"/>
          </p:nvPr>
        </p:nvSpPr>
        <p:spPr/>
        <p:txBody>
          <a:bodyPr/>
          <a:lstStyle/>
          <a:p>
            <a:endParaRPr lang="el-GR"/>
          </a:p>
        </p:txBody>
      </p:sp>
    </p:spTree>
    <p:extLst>
      <p:ext uri="{BB962C8B-B14F-4D97-AF65-F5344CB8AC3E}">
        <p14:creationId xmlns:p14="http://schemas.microsoft.com/office/powerpoint/2010/main" val="109842357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cSld name="Τίτλος και Δίστηλο κείμενο">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1" name="Rectangle 11"/>
          <p:cNvSpPr>
            <a:spLocks noGrp="1"/>
          </p:cNvSpPr>
          <p:nvPr>
            <p:ph type="body" sz="half" idx="2"/>
          </p:nvPr>
        </p:nvSpPr>
        <p:spPr>
          <a:xfrm>
            <a:off x="4648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l-GR" smtClean="0"/>
              <a:t>Kλικ για επεξεργασία του τίτλου</a:t>
            </a:r>
            <a:endParaRPr lang="en-US"/>
          </a:p>
        </p:txBody>
      </p:sp>
      <p:sp>
        <p:nvSpPr>
          <p:cNvPr id="10" name="Date Placeholder 9"/>
          <p:cNvSpPr>
            <a:spLocks noGrp="1"/>
          </p:cNvSpPr>
          <p:nvPr>
            <p:ph type="dt" sz="half" idx="10"/>
          </p:nvPr>
        </p:nvSpPr>
        <p:spPr/>
        <p:txBody>
          <a:bodyPr/>
          <a:lstStyle/>
          <a:p>
            <a:fld id="{F08E6A8D-E0C8-485E-9416-F7A33D1C55D6}" type="datetimeFigureOut">
              <a:rPr lang="el-GR" smtClean="0"/>
              <a:pPr/>
              <a:t>6/5/2014</a:t>
            </a:fld>
            <a:endParaRPr lang="el-GR"/>
          </a:p>
        </p:txBody>
      </p:sp>
      <p:sp>
        <p:nvSpPr>
          <p:cNvPr id="12" name="Slide Number Placeholder 11"/>
          <p:cNvSpPr>
            <a:spLocks noGrp="1"/>
          </p:cNvSpPr>
          <p:nvPr>
            <p:ph type="sldNum" sz="quarter" idx="11"/>
          </p:nvPr>
        </p:nvSpPr>
        <p:spPr/>
        <p:txBody>
          <a:bodyPr/>
          <a:lstStyle/>
          <a:p>
            <a:fld id="{18E3F38A-BDCB-4699-9204-A787598306EA}" type="slidenum">
              <a:rPr lang="el-GR" smtClean="0"/>
              <a:pPr/>
              <a:t>‹#›</a:t>
            </a:fld>
            <a:endParaRPr lang="el-GR"/>
          </a:p>
        </p:txBody>
      </p:sp>
      <p:sp>
        <p:nvSpPr>
          <p:cNvPr id="13" name="Footer Placeholder 12"/>
          <p:cNvSpPr>
            <a:spLocks noGrp="1"/>
          </p:cNvSpPr>
          <p:nvPr>
            <p:ph type="ftr" sz="quarter" idx="12"/>
          </p:nvPr>
        </p:nvSpPr>
        <p:spPr/>
        <p:txBody>
          <a:bodyPr/>
          <a:lstStyle/>
          <a:p>
            <a:endParaRPr lang="el-GR"/>
          </a:p>
        </p:txBody>
      </p:sp>
    </p:spTree>
    <p:extLst>
      <p:ext uri="{BB962C8B-B14F-4D97-AF65-F5344CB8AC3E}">
        <p14:creationId xmlns:p14="http://schemas.microsoft.com/office/powerpoint/2010/main" val="35667039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Στυλ κύριου υπότιτλου</a:t>
            </a:r>
            <a:endParaRPr lang="el-GR"/>
          </a:p>
        </p:txBody>
      </p:sp>
    </p:spTree>
    <p:extLst>
      <p:ext uri="{BB962C8B-B14F-4D97-AF65-F5344CB8AC3E}">
        <p14:creationId xmlns:p14="http://schemas.microsoft.com/office/powerpoint/2010/main" val="332799008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a:xfrm>
            <a:off x="457200" y="1600200"/>
            <a:ext cx="8229600" cy="4525963"/>
          </a:xfrm>
          <a:prstGeom prst="rect">
            <a:avLst/>
          </a:prstGeo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00094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395288" y="1844675"/>
            <a:ext cx="4038600" cy="151288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586288" y="1844675"/>
            <a:ext cx="4038600" cy="151288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4FB8C136-6E17-42F3-88C1-DC9406980BBB}" type="slidenum">
              <a:rPr lang="el-GR"/>
              <a:pPr>
                <a:defRPr/>
              </a:pPr>
              <a:t>‹#›</a:t>
            </a:fld>
            <a:endParaRPr lang="el-GR"/>
          </a:p>
        </p:txBody>
      </p:sp>
    </p:spTree>
    <p:extLst>
      <p:ext uri="{BB962C8B-B14F-4D97-AF65-F5344CB8AC3E}">
        <p14:creationId xmlns:p14="http://schemas.microsoft.com/office/powerpoint/2010/main" val="175018302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Tree>
    <p:extLst>
      <p:ext uri="{BB962C8B-B14F-4D97-AF65-F5344CB8AC3E}">
        <p14:creationId xmlns:p14="http://schemas.microsoft.com/office/powerpoint/2010/main" val="405526461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13256530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0870135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Tree>
    <p:extLst>
      <p:ext uri="{BB962C8B-B14F-4D97-AF65-F5344CB8AC3E}">
        <p14:creationId xmlns:p14="http://schemas.microsoft.com/office/powerpoint/2010/main" val="428276977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079499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extLst>
      <p:ext uri="{BB962C8B-B14F-4D97-AF65-F5344CB8AC3E}">
        <p14:creationId xmlns:p14="http://schemas.microsoft.com/office/powerpoint/2010/main" val="122685595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extLst>
      <p:ext uri="{BB962C8B-B14F-4D97-AF65-F5344CB8AC3E}">
        <p14:creationId xmlns:p14="http://schemas.microsoft.com/office/powerpoint/2010/main" val="158602346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1600200"/>
            <a:ext cx="8229600" cy="4525963"/>
          </a:xfrm>
          <a:prstGeom prst="rect">
            <a:avLst/>
          </a:prstGeo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03726026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a:prstGeom prst="rect">
            <a:avLst/>
          </a:prstGeo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72821314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Στυλ κύριου υπότιτλου</a:t>
            </a:r>
            <a:endParaRPr lang="el-GR"/>
          </a:p>
        </p:txBody>
      </p:sp>
      <p:sp>
        <p:nvSpPr>
          <p:cNvPr id="4" name="2 - Θέση ημερομηνίας"/>
          <p:cNvSpPr>
            <a:spLocks noGrp="1"/>
          </p:cNvSpPr>
          <p:nvPr>
            <p:ph type="dt" sz="half" idx="10"/>
          </p:nvPr>
        </p:nvSpPr>
        <p:spPr/>
        <p:txBody>
          <a:bodyPr/>
          <a:lstStyle>
            <a:lvl1pPr>
              <a:defRPr/>
            </a:lvl1pPr>
          </a:lstStyle>
          <a:p>
            <a:pPr>
              <a:defRPr/>
            </a:pPr>
            <a:endParaRPr lang="el-GR"/>
          </a:p>
        </p:txBody>
      </p:sp>
      <p:sp>
        <p:nvSpPr>
          <p:cNvPr id="5" name="3 - Θέση υποσέλιδου"/>
          <p:cNvSpPr>
            <a:spLocks noGrp="1"/>
          </p:cNvSpPr>
          <p:nvPr>
            <p:ph type="ftr" sz="quarter" idx="11"/>
          </p:nvPr>
        </p:nvSpPr>
        <p:spPr/>
        <p:txBody>
          <a:bodyPr/>
          <a:lstStyle>
            <a:lvl1pPr>
              <a:defRPr/>
            </a:lvl1pPr>
          </a:lstStyle>
          <a:p>
            <a:pPr>
              <a:defRPr/>
            </a:pPr>
            <a:endParaRPr lang="el-GR"/>
          </a:p>
        </p:txBody>
      </p:sp>
      <p:sp>
        <p:nvSpPr>
          <p:cNvPr id="6" name="4 - Θέση αριθμού διαφάνειας"/>
          <p:cNvSpPr>
            <a:spLocks noGrp="1"/>
          </p:cNvSpPr>
          <p:nvPr>
            <p:ph type="sldNum" sz="quarter" idx="12"/>
          </p:nvPr>
        </p:nvSpPr>
        <p:spPr/>
        <p:txBody>
          <a:bodyPr/>
          <a:lstStyle>
            <a:lvl1pPr>
              <a:defRPr/>
            </a:lvl1pPr>
          </a:lstStyle>
          <a:p>
            <a:pPr>
              <a:defRPr/>
            </a:pPr>
            <a:fld id="{1BB64D47-272C-4A55-A37D-14E5CCCB187D}" type="slidenum">
              <a:rPr lang="el-GR"/>
              <a:pPr>
                <a:defRPr/>
              </a:pPr>
              <a:t>‹#›</a:t>
            </a:fld>
            <a:endParaRPr lang="el-GR"/>
          </a:p>
        </p:txBody>
      </p:sp>
    </p:spTree>
    <p:extLst>
      <p:ext uri="{BB962C8B-B14F-4D97-AF65-F5344CB8AC3E}">
        <p14:creationId xmlns:p14="http://schemas.microsoft.com/office/powerpoint/2010/main" val="133037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6F51E9C4-5EFD-4FED-8C0B-BEF14F9942F9}" type="slidenum">
              <a:rPr lang="el-GR"/>
              <a:pPr>
                <a:defRPr/>
              </a:pPr>
              <a:t>‹#›</a:t>
            </a:fld>
            <a:endParaRPr lang="el-GR"/>
          </a:p>
        </p:txBody>
      </p:sp>
    </p:spTree>
    <p:extLst>
      <p:ext uri="{BB962C8B-B14F-4D97-AF65-F5344CB8AC3E}">
        <p14:creationId xmlns:p14="http://schemas.microsoft.com/office/powerpoint/2010/main" val="166558091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2 - Θέση ημερομηνίας"/>
          <p:cNvSpPr>
            <a:spLocks noGrp="1"/>
          </p:cNvSpPr>
          <p:nvPr>
            <p:ph type="dt" sz="half" idx="10"/>
          </p:nvPr>
        </p:nvSpPr>
        <p:spPr/>
        <p:txBody>
          <a:bodyPr/>
          <a:lstStyle>
            <a:lvl1pPr>
              <a:defRPr/>
            </a:lvl1pPr>
          </a:lstStyle>
          <a:p>
            <a:pPr>
              <a:defRPr/>
            </a:pPr>
            <a:endParaRPr lang="el-GR"/>
          </a:p>
        </p:txBody>
      </p:sp>
      <p:sp>
        <p:nvSpPr>
          <p:cNvPr id="5" name="3 - Θέση υποσέλιδου"/>
          <p:cNvSpPr>
            <a:spLocks noGrp="1"/>
          </p:cNvSpPr>
          <p:nvPr>
            <p:ph type="ftr" sz="quarter" idx="11"/>
          </p:nvPr>
        </p:nvSpPr>
        <p:spPr/>
        <p:txBody>
          <a:bodyPr/>
          <a:lstStyle>
            <a:lvl1pPr>
              <a:defRPr/>
            </a:lvl1pPr>
          </a:lstStyle>
          <a:p>
            <a:pPr>
              <a:defRPr/>
            </a:pPr>
            <a:endParaRPr lang="el-GR"/>
          </a:p>
        </p:txBody>
      </p:sp>
      <p:sp>
        <p:nvSpPr>
          <p:cNvPr id="6" name="4 - Θέση αριθμού διαφάνειας"/>
          <p:cNvSpPr>
            <a:spLocks noGrp="1"/>
          </p:cNvSpPr>
          <p:nvPr>
            <p:ph type="sldNum" sz="quarter" idx="12"/>
          </p:nvPr>
        </p:nvSpPr>
        <p:spPr/>
        <p:txBody>
          <a:bodyPr/>
          <a:lstStyle>
            <a:lvl1pPr>
              <a:defRPr/>
            </a:lvl1pPr>
          </a:lstStyle>
          <a:p>
            <a:pPr>
              <a:defRPr/>
            </a:pPr>
            <a:fld id="{49842EF1-5A39-4188-8376-6887089EE8C3}" type="slidenum">
              <a:rPr lang="el-GR"/>
              <a:pPr>
                <a:defRPr/>
              </a:pPr>
              <a:t>‹#›</a:t>
            </a:fld>
            <a:endParaRPr lang="el-GR"/>
          </a:p>
        </p:txBody>
      </p:sp>
    </p:spTree>
    <p:extLst>
      <p:ext uri="{BB962C8B-B14F-4D97-AF65-F5344CB8AC3E}">
        <p14:creationId xmlns:p14="http://schemas.microsoft.com/office/powerpoint/2010/main" val="54436368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
        <p:nvSpPr>
          <p:cNvPr id="4" name="2 - Θέση ημερομηνίας"/>
          <p:cNvSpPr>
            <a:spLocks noGrp="1"/>
          </p:cNvSpPr>
          <p:nvPr>
            <p:ph type="dt" sz="half" idx="10"/>
          </p:nvPr>
        </p:nvSpPr>
        <p:spPr/>
        <p:txBody>
          <a:bodyPr/>
          <a:lstStyle>
            <a:lvl1pPr>
              <a:defRPr/>
            </a:lvl1pPr>
          </a:lstStyle>
          <a:p>
            <a:pPr>
              <a:defRPr/>
            </a:pPr>
            <a:endParaRPr lang="el-GR"/>
          </a:p>
        </p:txBody>
      </p:sp>
      <p:sp>
        <p:nvSpPr>
          <p:cNvPr id="5" name="3 - Θέση υποσέλιδου"/>
          <p:cNvSpPr>
            <a:spLocks noGrp="1"/>
          </p:cNvSpPr>
          <p:nvPr>
            <p:ph type="ftr" sz="quarter" idx="11"/>
          </p:nvPr>
        </p:nvSpPr>
        <p:spPr/>
        <p:txBody>
          <a:bodyPr/>
          <a:lstStyle>
            <a:lvl1pPr>
              <a:defRPr/>
            </a:lvl1pPr>
          </a:lstStyle>
          <a:p>
            <a:pPr>
              <a:defRPr/>
            </a:pPr>
            <a:endParaRPr lang="el-GR"/>
          </a:p>
        </p:txBody>
      </p:sp>
      <p:sp>
        <p:nvSpPr>
          <p:cNvPr id="6" name="4 - Θέση αριθμού διαφάνειας"/>
          <p:cNvSpPr>
            <a:spLocks noGrp="1"/>
          </p:cNvSpPr>
          <p:nvPr>
            <p:ph type="sldNum" sz="quarter" idx="12"/>
          </p:nvPr>
        </p:nvSpPr>
        <p:spPr/>
        <p:txBody>
          <a:bodyPr/>
          <a:lstStyle>
            <a:lvl1pPr>
              <a:defRPr/>
            </a:lvl1pPr>
          </a:lstStyle>
          <a:p>
            <a:pPr>
              <a:defRPr/>
            </a:pPr>
            <a:fld id="{34F3725D-1C55-4B8D-BE7D-0A184C57E3C9}" type="slidenum">
              <a:rPr lang="el-GR"/>
              <a:pPr>
                <a:defRPr/>
              </a:pPr>
              <a:t>‹#›</a:t>
            </a:fld>
            <a:endParaRPr lang="el-GR"/>
          </a:p>
        </p:txBody>
      </p:sp>
    </p:spTree>
    <p:extLst>
      <p:ext uri="{BB962C8B-B14F-4D97-AF65-F5344CB8AC3E}">
        <p14:creationId xmlns:p14="http://schemas.microsoft.com/office/powerpoint/2010/main" val="330425197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395288" y="1844675"/>
            <a:ext cx="4038600" cy="1512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586288" y="1844675"/>
            <a:ext cx="4038600" cy="1512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2 - Θέση ημερομηνίας"/>
          <p:cNvSpPr>
            <a:spLocks noGrp="1"/>
          </p:cNvSpPr>
          <p:nvPr>
            <p:ph type="dt" sz="half" idx="10"/>
          </p:nvPr>
        </p:nvSpPr>
        <p:spPr/>
        <p:txBody>
          <a:bodyPr/>
          <a:lstStyle>
            <a:lvl1pPr>
              <a:defRPr/>
            </a:lvl1pPr>
          </a:lstStyle>
          <a:p>
            <a:pPr>
              <a:defRPr/>
            </a:pPr>
            <a:endParaRPr lang="el-GR"/>
          </a:p>
        </p:txBody>
      </p:sp>
      <p:sp>
        <p:nvSpPr>
          <p:cNvPr id="6" name="3 - Θέση υποσέλιδου"/>
          <p:cNvSpPr>
            <a:spLocks noGrp="1"/>
          </p:cNvSpPr>
          <p:nvPr>
            <p:ph type="ftr" sz="quarter" idx="11"/>
          </p:nvPr>
        </p:nvSpPr>
        <p:spPr/>
        <p:txBody>
          <a:bodyPr/>
          <a:lstStyle>
            <a:lvl1pPr>
              <a:defRPr/>
            </a:lvl1pPr>
          </a:lstStyle>
          <a:p>
            <a:pPr>
              <a:defRPr/>
            </a:pPr>
            <a:endParaRPr lang="el-GR"/>
          </a:p>
        </p:txBody>
      </p:sp>
      <p:sp>
        <p:nvSpPr>
          <p:cNvPr id="7" name="4 - Θέση αριθμού διαφάνειας"/>
          <p:cNvSpPr>
            <a:spLocks noGrp="1"/>
          </p:cNvSpPr>
          <p:nvPr>
            <p:ph type="sldNum" sz="quarter" idx="12"/>
          </p:nvPr>
        </p:nvSpPr>
        <p:spPr/>
        <p:txBody>
          <a:bodyPr/>
          <a:lstStyle>
            <a:lvl1pPr>
              <a:defRPr/>
            </a:lvl1pPr>
          </a:lstStyle>
          <a:p>
            <a:pPr>
              <a:defRPr/>
            </a:pPr>
            <a:fld id="{3B629621-8FCC-4EBE-AE7A-5C34FB22913B}" type="slidenum">
              <a:rPr lang="el-GR"/>
              <a:pPr>
                <a:defRPr/>
              </a:pPr>
              <a:t>‹#›</a:t>
            </a:fld>
            <a:endParaRPr lang="el-GR"/>
          </a:p>
        </p:txBody>
      </p:sp>
    </p:spTree>
    <p:extLst>
      <p:ext uri="{BB962C8B-B14F-4D97-AF65-F5344CB8AC3E}">
        <p14:creationId xmlns:p14="http://schemas.microsoft.com/office/powerpoint/2010/main" val="215359577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2 - Θέση ημερομηνίας"/>
          <p:cNvSpPr>
            <a:spLocks noGrp="1"/>
          </p:cNvSpPr>
          <p:nvPr>
            <p:ph type="dt" sz="half" idx="10"/>
          </p:nvPr>
        </p:nvSpPr>
        <p:spPr/>
        <p:txBody>
          <a:bodyPr/>
          <a:lstStyle>
            <a:lvl1pPr>
              <a:defRPr/>
            </a:lvl1pPr>
          </a:lstStyle>
          <a:p>
            <a:pPr>
              <a:defRPr/>
            </a:pPr>
            <a:endParaRPr lang="el-GR"/>
          </a:p>
        </p:txBody>
      </p:sp>
      <p:sp>
        <p:nvSpPr>
          <p:cNvPr id="8" name="3 - Θέση υποσέλιδου"/>
          <p:cNvSpPr>
            <a:spLocks noGrp="1"/>
          </p:cNvSpPr>
          <p:nvPr>
            <p:ph type="ftr" sz="quarter" idx="11"/>
          </p:nvPr>
        </p:nvSpPr>
        <p:spPr/>
        <p:txBody>
          <a:bodyPr/>
          <a:lstStyle>
            <a:lvl1pPr>
              <a:defRPr/>
            </a:lvl1pPr>
          </a:lstStyle>
          <a:p>
            <a:pPr>
              <a:defRPr/>
            </a:pPr>
            <a:endParaRPr lang="el-GR"/>
          </a:p>
        </p:txBody>
      </p:sp>
      <p:sp>
        <p:nvSpPr>
          <p:cNvPr id="9" name="4 - Θέση αριθμού διαφάνειας"/>
          <p:cNvSpPr>
            <a:spLocks noGrp="1"/>
          </p:cNvSpPr>
          <p:nvPr>
            <p:ph type="sldNum" sz="quarter" idx="12"/>
          </p:nvPr>
        </p:nvSpPr>
        <p:spPr/>
        <p:txBody>
          <a:bodyPr/>
          <a:lstStyle>
            <a:lvl1pPr>
              <a:defRPr/>
            </a:lvl1pPr>
          </a:lstStyle>
          <a:p>
            <a:pPr>
              <a:defRPr/>
            </a:pPr>
            <a:fld id="{5B3FDCA2-4B6D-4A43-B027-D2397620871B}" type="slidenum">
              <a:rPr lang="el-GR"/>
              <a:pPr>
                <a:defRPr/>
              </a:pPr>
              <a:t>‹#›</a:t>
            </a:fld>
            <a:endParaRPr lang="el-GR"/>
          </a:p>
        </p:txBody>
      </p:sp>
    </p:spTree>
    <p:extLst>
      <p:ext uri="{BB962C8B-B14F-4D97-AF65-F5344CB8AC3E}">
        <p14:creationId xmlns:p14="http://schemas.microsoft.com/office/powerpoint/2010/main" val="400022828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2 - Θέση ημερομηνίας"/>
          <p:cNvSpPr>
            <a:spLocks noGrp="1"/>
          </p:cNvSpPr>
          <p:nvPr>
            <p:ph type="dt" sz="half" idx="10"/>
          </p:nvPr>
        </p:nvSpPr>
        <p:spPr/>
        <p:txBody>
          <a:bodyPr/>
          <a:lstStyle>
            <a:lvl1pPr>
              <a:defRPr/>
            </a:lvl1pPr>
          </a:lstStyle>
          <a:p>
            <a:pPr>
              <a:defRPr/>
            </a:pPr>
            <a:endParaRPr lang="el-GR"/>
          </a:p>
        </p:txBody>
      </p:sp>
      <p:sp>
        <p:nvSpPr>
          <p:cNvPr id="4" name="3 - Θέση υποσέλιδου"/>
          <p:cNvSpPr>
            <a:spLocks noGrp="1"/>
          </p:cNvSpPr>
          <p:nvPr>
            <p:ph type="ftr" sz="quarter" idx="11"/>
          </p:nvPr>
        </p:nvSpPr>
        <p:spPr/>
        <p:txBody>
          <a:bodyPr/>
          <a:lstStyle>
            <a:lvl1pPr>
              <a:defRPr/>
            </a:lvl1pPr>
          </a:lstStyle>
          <a:p>
            <a:pPr>
              <a:defRPr/>
            </a:pPr>
            <a:endParaRPr lang="el-GR"/>
          </a:p>
        </p:txBody>
      </p:sp>
      <p:sp>
        <p:nvSpPr>
          <p:cNvPr id="5" name="4 - Θέση αριθμού διαφάνειας"/>
          <p:cNvSpPr>
            <a:spLocks noGrp="1"/>
          </p:cNvSpPr>
          <p:nvPr>
            <p:ph type="sldNum" sz="quarter" idx="12"/>
          </p:nvPr>
        </p:nvSpPr>
        <p:spPr/>
        <p:txBody>
          <a:bodyPr/>
          <a:lstStyle>
            <a:lvl1pPr>
              <a:defRPr/>
            </a:lvl1pPr>
          </a:lstStyle>
          <a:p>
            <a:pPr>
              <a:defRPr/>
            </a:pPr>
            <a:fld id="{A1D3B770-6BDC-4A88-9DEC-B9161228BBA5}" type="slidenum">
              <a:rPr lang="el-GR"/>
              <a:pPr>
                <a:defRPr/>
              </a:pPr>
              <a:t>‹#›</a:t>
            </a:fld>
            <a:endParaRPr lang="el-GR"/>
          </a:p>
        </p:txBody>
      </p:sp>
    </p:spTree>
    <p:extLst>
      <p:ext uri="{BB962C8B-B14F-4D97-AF65-F5344CB8AC3E}">
        <p14:creationId xmlns:p14="http://schemas.microsoft.com/office/powerpoint/2010/main" val="60514328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2 - Θέση ημερομηνίας"/>
          <p:cNvSpPr>
            <a:spLocks noGrp="1"/>
          </p:cNvSpPr>
          <p:nvPr>
            <p:ph type="dt" sz="half" idx="10"/>
          </p:nvPr>
        </p:nvSpPr>
        <p:spPr/>
        <p:txBody>
          <a:bodyPr/>
          <a:lstStyle>
            <a:lvl1pPr>
              <a:defRPr/>
            </a:lvl1pPr>
          </a:lstStyle>
          <a:p>
            <a:pPr>
              <a:defRPr/>
            </a:pPr>
            <a:endParaRPr lang="el-GR"/>
          </a:p>
        </p:txBody>
      </p:sp>
      <p:sp>
        <p:nvSpPr>
          <p:cNvPr id="3" name="3 - Θέση υποσέλιδου"/>
          <p:cNvSpPr>
            <a:spLocks noGrp="1"/>
          </p:cNvSpPr>
          <p:nvPr>
            <p:ph type="ftr" sz="quarter" idx="11"/>
          </p:nvPr>
        </p:nvSpPr>
        <p:spPr/>
        <p:txBody>
          <a:bodyPr/>
          <a:lstStyle>
            <a:lvl1pPr>
              <a:defRPr/>
            </a:lvl1pPr>
          </a:lstStyle>
          <a:p>
            <a:pPr>
              <a:defRPr/>
            </a:pPr>
            <a:endParaRPr lang="el-GR"/>
          </a:p>
        </p:txBody>
      </p:sp>
      <p:sp>
        <p:nvSpPr>
          <p:cNvPr id="4" name="4 - Θέση αριθμού διαφάνειας"/>
          <p:cNvSpPr>
            <a:spLocks noGrp="1"/>
          </p:cNvSpPr>
          <p:nvPr>
            <p:ph type="sldNum" sz="quarter" idx="12"/>
          </p:nvPr>
        </p:nvSpPr>
        <p:spPr/>
        <p:txBody>
          <a:bodyPr/>
          <a:lstStyle>
            <a:lvl1pPr>
              <a:defRPr/>
            </a:lvl1pPr>
          </a:lstStyle>
          <a:p>
            <a:pPr>
              <a:defRPr/>
            </a:pPr>
            <a:fld id="{7BAE13B6-3708-4619-B6D3-79BB39B5A689}" type="slidenum">
              <a:rPr lang="el-GR"/>
              <a:pPr>
                <a:defRPr/>
              </a:pPr>
              <a:t>‹#›</a:t>
            </a:fld>
            <a:endParaRPr lang="el-GR"/>
          </a:p>
        </p:txBody>
      </p:sp>
    </p:spTree>
    <p:extLst>
      <p:ext uri="{BB962C8B-B14F-4D97-AF65-F5344CB8AC3E}">
        <p14:creationId xmlns:p14="http://schemas.microsoft.com/office/powerpoint/2010/main" val="46494479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2 - Θέση ημερομηνίας"/>
          <p:cNvSpPr>
            <a:spLocks noGrp="1"/>
          </p:cNvSpPr>
          <p:nvPr>
            <p:ph type="dt" sz="half" idx="10"/>
          </p:nvPr>
        </p:nvSpPr>
        <p:spPr/>
        <p:txBody>
          <a:bodyPr/>
          <a:lstStyle>
            <a:lvl1pPr>
              <a:defRPr/>
            </a:lvl1pPr>
          </a:lstStyle>
          <a:p>
            <a:pPr>
              <a:defRPr/>
            </a:pPr>
            <a:endParaRPr lang="el-GR"/>
          </a:p>
        </p:txBody>
      </p:sp>
      <p:sp>
        <p:nvSpPr>
          <p:cNvPr id="6" name="3 - Θέση υποσέλιδου"/>
          <p:cNvSpPr>
            <a:spLocks noGrp="1"/>
          </p:cNvSpPr>
          <p:nvPr>
            <p:ph type="ftr" sz="quarter" idx="11"/>
          </p:nvPr>
        </p:nvSpPr>
        <p:spPr/>
        <p:txBody>
          <a:bodyPr/>
          <a:lstStyle>
            <a:lvl1pPr>
              <a:defRPr/>
            </a:lvl1pPr>
          </a:lstStyle>
          <a:p>
            <a:pPr>
              <a:defRPr/>
            </a:pPr>
            <a:endParaRPr lang="el-GR"/>
          </a:p>
        </p:txBody>
      </p:sp>
      <p:sp>
        <p:nvSpPr>
          <p:cNvPr id="7" name="4 - Θέση αριθμού διαφάνειας"/>
          <p:cNvSpPr>
            <a:spLocks noGrp="1"/>
          </p:cNvSpPr>
          <p:nvPr>
            <p:ph type="sldNum" sz="quarter" idx="12"/>
          </p:nvPr>
        </p:nvSpPr>
        <p:spPr/>
        <p:txBody>
          <a:bodyPr/>
          <a:lstStyle>
            <a:lvl1pPr>
              <a:defRPr/>
            </a:lvl1pPr>
          </a:lstStyle>
          <a:p>
            <a:pPr>
              <a:defRPr/>
            </a:pPr>
            <a:fld id="{AAE9EED3-5DB8-435C-8A69-9108C955BBE1}" type="slidenum">
              <a:rPr lang="el-GR"/>
              <a:pPr>
                <a:defRPr/>
              </a:pPr>
              <a:t>‹#›</a:t>
            </a:fld>
            <a:endParaRPr lang="el-GR"/>
          </a:p>
        </p:txBody>
      </p:sp>
    </p:spTree>
    <p:extLst>
      <p:ext uri="{BB962C8B-B14F-4D97-AF65-F5344CB8AC3E}">
        <p14:creationId xmlns:p14="http://schemas.microsoft.com/office/powerpoint/2010/main" val="67222549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2 - Θέση ημερομηνίας"/>
          <p:cNvSpPr>
            <a:spLocks noGrp="1"/>
          </p:cNvSpPr>
          <p:nvPr>
            <p:ph type="dt" sz="half" idx="10"/>
          </p:nvPr>
        </p:nvSpPr>
        <p:spPr/>
        <p:txBody>
          <a:bodyPr/>
          <a:lstStyle>
            <a:lvl1pPr>
              <a:defRPr/>
            </a:lvl1pPr>
          </a:lstStyle>
          <a:p>
            <a:pPr>
              <a:defRPr/>
            </a:pPr>
            <a:endParaRPr lang="el-GR"/>
          </a:p>
        </p:txBody>
      </p:sp>
      <p:sp>
        <p:nvSpPr>
          <p:cNvPr id="6" name="3 - Θέση υποσέλιδου"/>
          <p:cNvSpPr>
            <a:spLocks noGrp="1"/>
          </p:cNvSpPr>
          <p:nvPr>
            <p:ph type="ftr" sz="quarter" idx="11"/>
          </p:nvPr>
        </p:nvSpPr>
        <p:spPr/>
        <p:txBody>
          <a:bodyPr/>
          <a:lstStyle>
            <a:lvl1pPr>
              <a:defRPr/>
            </a:lvl1pPr>
          </a:lstStyle>
          <a:p>
            <a:pPr>
              <a:defRPr/>
            </a:pPr>
            <a:endParaRPr lang="el-GR"/>
          </a:p>
        </p:txBody>
      </p:sp>
      <p:sp>
        <p:nvSpPr>
          <p:cNvPr id="7" name="4 - Θέση αριθμού διαφάνειας"/>
          <p:cNvSpPr>
            <a:spLocks noGrp="1"/>
          </p:cNvSpPr>
          <p:nvPr>
            <p:ph type="sldNum" sz="quarter" idx="12"/>
          </p:nvPr>
        </p:nvSpPr>
        <p:spPr/>
        <p:txBody>
          <a:bodyPr/>
          <a:lstStyle>
            <a:lvl1pPr>
              <a:defRPr/>
            </a:lvl1pPr>
          </a:lstStyle>
          <a:p>
            <a:pPr>
              <a:defRPr/>
            </a:pPr>
            <a:fld id="{0EBF3175-0104-4B7A-8980-1D66C92C0D1A}" type="slidenum">
              <a:rPr lang="el-GR"/>
              <a:pPr>
                <a:defRPr/>
              </a:pPr>
              <a:t>‹#›</a:t>
            </a:fld>
            <a:endParaRPr lang="el-GR"/>
          </a:p>
        </p:txBody>
      </p:sp>
    </p:spTree>
    <p:extLst>
      <p:ext uri="{BB962C8B-B14F-4D97-AF65-F5344CB8AC3E}">
        <p14:creationId xmlns:p14="http://schemas.microsoft.com/office/powerpoint/2010/main" val="264526115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2 - Θέση ημερομηνίας"/>
          <p:cNvSpPr>
            <a:spLocks noGrp="1"/>
          </p:cNvSpPr>
          <p:nvPr>
            <p:ph type="dt" sz="half" idx="10"/>
          </p:nvPr>
        </p:nvSpPr>
        <p:spPr/>
        <p:txBody>
          <a:bodyPr/>
          <a:lstStyle>
            <a:lvl1pPr>
              <a:defRPr/>
            </a:lvl1pPr>
          </a:lstStyle>
          <a:p>
            <a:pPr>
              <a:defRPr/>
            </a:pPr>
            <a:endParaRPr lang="el-GR"/>
          </a:p>
        </p:txBody>
      </p:sp>
      <p:sp>
        <p:nvSpPr>
          <p:cNvPr id="5" name="3 - Θέση υποσέλιδου"/>
          <p:cNvSpPr>
            <a:spLocks noGrp="1"/>
          </p:cNvSpPr>
          <p:nvPr>
            <p:ph type="ftr" sz="quarter" idx="11"/>
          </p:nvPr>
        </p:nvSpPr>
        <p:spPr/>
        <p:txBody>
          <a:bodyPr/>
          <a:lstStyle>
            <a:lvl1pPr>
              <a:defRPr/>
            </a:lvl1pPr>
          </a:lstStyle>
          <a:p>
            <a:pPr>
              <a:defRPr/>
            </a:pPr>
            <a:endParaRPr lang="el-GR"/>
          </a:p>
        </p:txBody>
      </p:sp>
      <p:sp>
        <p:nvSpPr>
          <p:cNvPr id="6" name="4 - Θέση αριθμού διαφάνειας"/>
          <p:cNvSpPr>
            <a:spLocks noGrp="1"/>
          </p:cNvSpPr>
          <p:nvPr>
            <p:ph type="sldNum" sz="quarter" idx="12"/>
          </p:nvPr>
        </p:nvSpPr>
        <p:spPr/>
        <p:txBody>
          <a:bodyPr/>
          <a:lstStyle>
            <a:lvl1pPr>
              <a:defRPr/>
            </a:lvl1pPr>
          </a:lstStyle>
          <a:p>
            <a:pPr>
              <a:defRPr/>
            </a:pPr>
            <a:fld id="{12BE8FDF-A833-4C4E-8439-04B5E4CD2834}" type="slidenum">
              <a:rPr lang="el-GR"/>
              <a:pPr>
                <a:defRPr/>
              </a:pPr>
              <a:t>‹#›</a:t>
            </a:fld>
            <a:endParaRPr lang="el-GR"/>
          </a:p>
        </p:txBody>
      </p:sp>
    </p:spTree>
    <p:extLst>
      <p:ext uri="{BB962C8B-B14F-4D97-AF65-F5344CB8AC3E}">
        <p14:creationId xmlns:p14="http://schemas.microsoft.com/office/powerpoint/2010/main" val="1138157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15113" y="274638"/>
            <a:ext cx="2071687" cy="30829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395288" y="274638"/>
            <a:ext cx="6067425" cy="30829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2 - Θέση ημερομηνίας"/>
          <p:cNvSpPr>
            <a:spLocks noGrp="1"/>
          </p:cNvSpPr>
          <p:nvPr>
            <p:ph type="dt" sz="half" idx="10"/>
          </p:nvPr>
        </p:nvSpPr>
        <p:spPr/>
        <p:txBody>
          <a:bodyPr/>
          <a:lstStyle>
            <a:lvl1pPr>
              <a:defRPr/>
            </a:lvl1pPr>
          </a:lstStyle>
          <a:p>
            <a:pPr>
              <a:defRPr/>
            </a:pPr>
            <a:endParaRPr lang="el-GR"/>
          </a:p>
        </p:txBody>
      </p:sp>
      <p:sp>
        <p:nvSpPr>
          <p:cNvPr id="5" name="3 - Θέση υποσέλιδου"/>
          <p:cNvSpPr>
            <a:spLocks noGrp="1"/>
          </p:cNvSpPr>
          <p:nvPr>
            <p:ph type="ftr" sz="quarter" idx="11"/>
          </p:nvPr>
        </p:nvSpPr>
        <p:spPr/>
        <p:txBody>
          <a:bodyPr/>
          <a:lstStyle>
            <a:lvl1pPr>
              <a:defRPr/>
            </a:lvl1pPr>
          </a:lstStyle>
          <a:p>
            <a:pPr>
              <a:defRPr/>
            </a:pPr>
            <a:endParaRPr lang="el-GR"/>
          </a:p>
        </p:txBody>
      </p:sp>
      <p:sp>
        <p:nvSpPr>
          <p:cNvPr id="6" name="4 - Θέση αριθμού διαφάνειας"/>
          <p:cNvSpPr>
            <a:spLocks noGrp="1"/>
          </p:cNvSpPr>
          <p:nvPr>
            <p:ph type="sldNum" sz="quarter" idx="12"/>
          </p:nvPr>
        </p:nvSpPr>
        <p:spPr/>
        <p:txBody>
          <a:bodyPr/>
          <a:lstStyle>
            <a:lvl1pPr>
              <a:defRPr/>
            </a:lvl1pPr>
          </a:lstStyle>
          <a:p>
            <a:pPr>
              <a:defRPr/>
            </a:pPr>
            <a:fld id="{CBB036FA-EA00-42B6-9196-78E52F0881B6}" type="slidenum">
              <a:rPr lang="el-GR"/>
              <a:pPr>
                <a:defRPr/>
              </a:pPr>
              <a:t>‹#›</a:t>
            </a:fld>
            <a:endParaRPr lang="el-GR"/>
          </a:p>
        </p:txBody>
      </p:sp>
    </p:spTree>
    <p:extLst>
      <p:ext uri="{BB962C8B-B14F-4D97-AF65-F5344CB8AC3E}">
        <p14:creationId xmlns:p14="http://schemas.microsoft.com/office/powerpoint/2010/main" val="350216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AA297D83-4CFE-4F7D-A409-0F15CDC52627}" type="slidenum">
              <a:rPr lang="el-GR"/>
              <a:pPr>
                <a:defRPr/>
              </a:pPr>
              <a:t>‹#›</a:t>
            </a:fld>
            <a:endParaRPr lang="el-GR"/>
          </a:p>
        </p:txBody>
      </p:sp>
    </p:spTree>
    <p:extLst>
      <p:ext uri="{BB962C8B-B14F-4D97-AF65-F5344CB8AC3E}">
        <p14:creationId xmlns:p14="http://schemas.microsoft.com/office/powerpoint/2010/main" val="78643926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Στυλ κύριου υπότιτλου</a:t>
            </a:r>
            <a:endParaRPr lang="el-GR"/>
          </a:p>
        </p:txBody>
      </p:sp>
      <p:sp>
        <p:nvSpPr>
          <p:cNvPr id="4" name="5 - Θέση αριθμού διαφάνειας"/>
          <p:cNvSpPr>
            <a:spLocks noGrp="1"/>
          </p:cNvSpPr>
          <p:nvPr>
            <p:ph type="sldNum" sz="quarter" idx="10"/>
          </p:nvPr>
        </p:nvSpPr>
        <p:spPr/>
        <p:txBody>
          <a:bodyPr/>
          <a:lstStyle>
            <a:lvl1pPr>
              <a:defRPr/>
            </a:lvl1pPr>
          </a:lstStyle>
          <a:p>
            <a:pPr>
              <a:defRPr/>
            </a:pPr>
            <a:fld id="{A8F26C59-D977-4100-8FD0-C37498972413}" type="slidenum">
              <a:rPr lang="el-GR"/>
              <a:pPr>
                <a:defRPr/>
              </a:pPr>
              <a:t>‹#›</a:t>
            </a:fld>
            <a:endParaRPr lang="el-GR"/>
          </a:p>
        </p:txBody>
      </p:sp>
    </p:spTree>
    <p:extLst>
      <p:ext uri="{BB962C8B-B14F-4D97-AF65-F5344CB8AC3E}">
        <p14:creationId xmlns:p14="http://schemas.microsoft.com/office/powerpoint/2010/main" val="141088660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a:xfrm>
            <a:off x="457200" y="1600200"/>
            <a:ext cx="8229600" cy="4525963"/>
          </a:xfrm>
          <a:prstGeom prst="rect">
            <a:avLst/>
          </a:prstGeo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5 - Θέση αριθμού διαφάνειας"/>
          <p:cNvSpPr>
            <a:spLocks noGrp="1"/>
          </p:cNvSpPr>
          <p:nvPr>
            <p:ph type="sldNum" sz="quarter" idx="10"/>
          </p:nvPr>
        </p:nvSpPr>
        <p:spPr/>
        <p:txBody>
          <a:bodyPr/>
          <a:lstStyle>
            <a:lvl1pPr>
              <a:defRPr/>
            </a:lvl1pPr>
          </a:lstStyle>
          <a:p>
            <a:pPr>
              <a:defRPr/>
            </a:pPr>
            <a:fld id="{7FF879BD-4325-43D4-A8BE-66E06C180B46}" type="slidenum">
              <a:rPr lang="el-GR"/>
              <a:pPr>
                <a:defRPr/>
              </a:pPr>
              <a:t>‹#›</a:t>
            </a:fld>
            <a:endParaRPr lang="el-GR"/>
          </a:p>
        </p:txBody>
      </p:sp>
    </p:spTree>
    <p:extLst>
      <p:ext uri="{BB962C8B-B14F-4D97-AF65-F5344CB8AC3E}">
        <p14:creationId xmlns:p14="http://schemas.microsoft.com/office/powerpoint/2010/main" val="415487418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
        <p:nvSpPr>
          <p:cNvPr id="4" name="5 - Θέση αριθμού διαφάνειας"/>
          <p:cNvSpPr>
            <a:spLocks noGrp="1"/>
          </p:cNvSpPr>
          <p:nvPr>
            <p:ph type="sldNum" sz="quarter" idx="10"/>
          </p:nvPr>
        </p:nvSpPr>
        <p:spPr/>
        <p:txBody>
          <a:bodyPr/>
          <a:lstStyle>
            <a:lvl1pPr>
              <a:defRPr/>
            </a:lvl1pPr>
          </a:lstStyle>
          <a:p>
            <a:pPr>
              <a:defRPr/>
            </a:pPr>
            <a:fld id="{100A31E5-4CE7-41F0-88F8-897A616CC209}" type="slidenum">
              <a:rPr lang="el-GR"/>
              <a:pPr>
                <a:defRPr/>
              </a:pPr>
              <a:t>‹#›</a:t>
            </a:fld>
            <a:endParaRPr lang="el-GR"/>
          </a:p>
        </p:txBody>
      </p:sp>
    </p:spTree>
    <p:extLst>
      <p:ext uri="{BB962C8B-B14F-4D97-AF65-F5344CB8AC3E}">
        <p14:creationId xmlns:p14="http://schemas.microsoft.com/office/powerpoint/2010/main" val="230335633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5 - Θέση αριθμού διαφάνειας"/>
          <p:cNvSpPr>
            <a:spLocks noGrp="1"/>
          </p:cNvSpPr>
          <p:nvPr>
            <p:ph type="sldNum" sz="quarter" idx="10"/>
          </p:nvPr>
        </p:nvSpPr>
        <p:spPr/>
        <p:txBody>
          <a:bodyPr/>
          <a:lstStyle>
            <a:lvl1pPr>
              <a:defRPr/>
            </a:lvl1pPr>
          </a:lstStyle>
          <a:p>
            <a:pPr>
              <a:defRPr/>
            </a:pPr>
            <a:fld id="{CFF16CA0-2CD8-4053-A6C7-8E24916CFA13}" type="slidenum">
              <a:rPr lang="el-GR"/>
              <a:pPr>
                <a:defRPr/>
              </a:pPr>
              <a:t>‹#›</a:t>
            </a:fld>
            <a:endParaRPr lang="el-GR"/>
          </a:p>
        </p:txBody>
      </p:sp>
    </p:spTree>
    <p:extLst>
      <p:ext uri="{BB962C8B-B14F-4D97-AF65-F5344CB8AC3E}">
        <p14:creationId xmlns:p14="http://schemas.microsoft.com/office/powerpoint/2010/main" val="171523492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5 - Θέση αριθμού διαφάνειας"/>
          <p:cNvSpPr>
            <a:spLocks noGrp="1"/>
          </p:cNvSpPr>
          <p:nvPr>
            <p:ph type="sldNum" sz="quarter" idx="10"/>
          </p:nvPr>
        </p:nvSpPr>
        <p:spPr/>
        <p:txBody>
          <a:bodyPr/>
          <a:lstStyle>
            <a:lvl1pPr>
              <a:defRPr/>
            </a:lvl1pPr>
          </a:lstStyle>
          <a:p>
            <a:pPr>
              <a:defRPr/>
            </a:pPr>
            <a:fld id="{D3AA47B5-7C79-4DB4-947B-66BB8F4BF7FE}" type="slidenum">
              <a:rPr lang="el-GR"/>
              <a:pPr>
                <a:defRPr/>
              </a:pPr>
              <a:t>‹#›</a:t>
            </a:fld>
            <a:endParaRPr lang="el-GR"/>
          </a:p>
        </p:txBody>
      </p:sp>
    </p:spTree>
    <p:extLst>
      <p:ext uri="{BB962C8B-B14F-4D97-AF65-F5344CB8AC3E}">
        <p14:creationId xmlns:p14="http://schemas.microsoft.com/office/powerpoint/2010/main" val="107401757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5 - Θέση αριθμού διαφάνειας"/>
          <p:cNvSpPr>
            <a:spLocks noGrp="1"/>
          </p:cNvSpPr>
          <p:nvPr>
            <p:ph type="sldNum" sz="quarter" idx="10"/>
          </p:nvPr>
        </p:nvSpPr>
        <p:spPr/>
        <p:txBody>
          <a:bodyPr/>
          <a:lstStyle>
            <a:lvl1pPr>
              <a:defRPr/>
            </a:lvl1pPr>
          </a:lstStyle>
          <a:p>
            <a:pPr>
              <a:defRPr/>
            </a:pPr>
            <a:fld id="{369EE963-E9E4-464F-91C4-B8B07457AFD5}" type="slidenum">
              <a:rPr lang="el-GR"/>
              <a:pPr>
                <a:defRPr/>
              </a:pPr>
              <a:t>‹#›</a:t>
            </a:fld>
            <a:endParaRPr lang="el-GR"/>
          </a:p>
        </p:txBody>
      </p:sp>
    </p:spTree>
    <p:extLst>
      <p:ext uri="{BB962C8B-B14F-4D97-AF65-F5344CB8AC3E}">
        <p14:creationId xmlns:p14="http://schemas.microsoft.com/office/powerpoint/2010/main" val="83117153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5 - Θέση αριθμού διαφάνειας"/>
          <p:cNvSpPr>
            <a:spLocks noGrp="1"/>
          </p:cNvSpPr>
          <p:nvPr>
            <p:ph type="sldNum" sz="quarter" idx="10"/>
          </p:nvPr>
        </p:nvSpPr>
        <p:spPr/>
        <p:txBody>
          <a:bodyPr/>
          <a:lstStyle>
            <a:lvl1pPr>
              <a:defRPr/>
            </a:lvl1pPr>
          </a:lstStyle>
          <a:p>
            <a:pPr>
              <a:defRPr/>
            </a:pPr>
            <a:fld id="{B4D4E966-2F9D-456B-A7AD-D4847530B262}" type="slidenum">
              <a:rPr lang="el-GR"/>
              <a:pPr>
                <a:defRPr/>
              </a:pPr>
              <a:t>‹#›</a:t>
            </a:fld>
            <a:endParaRPr lang="el-GR"/>
          </a:p>
        </p:txBody>
      </p:sp>
    </p:spTree>
    <p:extLst>
      <p:ext uri="{BB962C8B-B14F-4D97-AF65-F5344CB8AC3E}">
        <p14:creationId xmlns:p14="http://schemas.microsoft.com/office/powerpoint/2010/main" val="72618108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5 - Θέση αριθμού διαφάνειας"/>
          <p:cNvSpPr>
            <a:spLocks noGrp="1"/>
          </p:cNvSpPr>
          <p:nvPr>
            <p:ph type="sldNum" sz="quarter" idx="10"/>
          </p:nvPr>
        </p:nvSpPr>
        <p:spPr/>
        <p:txBody>
          <a:bodyPr/>
          <a:lstStyle>
            <a:lvl1pPr>
              <a:defRPr/>
            </a:lvl1pPr>
          </a:lstStyle>
          <a:p>
            <a:pPr>
              <a:defRPr/>
            </a:pPr>
            <a:fld id="{BE391255-D008-4520-B8B4-4992938BA06A}" type="slidenum">
              <a:rPr lang="el-GR"/>
              <a:pPr>
                <a:defRPr/>
              </a:pPr>
              <a:t>‹#›</a:t>
            </a:fld>
            <a:endParaRPr lang="el-GR"/>
          </a:p>
        </p:txBody>
      </p:sp>
    </p:spTree>
    <p:extLst>
      <p:ext uri="{BB962C8B-B14F-4D97-AF65-F5344CB8AC3E}">
        <p14:creationId xmlns:p14="http://schemas.microsoft.com/office/powerpoint/2010/main" val="230150995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5 - Θέση αριθμού διαφάνειας"/>
          <p:cNvSpPr>
            <a:spLocks noGrp="1"/>
          </p:cNvSpPr>
          <p:nvPr>
            <p:ph type="sldNum" sz="quarter" idx="10"/>
          </p:nvPr>
        </p:nvSpPr>
        <p:spPr/>
        <p:txBody>
          <a:bodyPr/>
          <a:lstStyle>
            <a:lvl1pPr>
              <a:defRPr/>
            </a:lvl1pPr>
          </a:lstStyle>
          <a:p>
            <a:pPr>
              <a:defRPr/>
            </a:pPr>
            <a:fld id="{81359386-427E-40C3-9F08-31CA137E485C}" type="slidenum">
              <a:rPr lang="el-GR"/>
              <a:pPr>
                <a:defRPr/>
              </a:pPr>
              <a:t>‹#›</a:t>
            </a:fld>
            <a:endParaRPr lang="el-GR"/>
          </a:p>
        </p:txBody>
      </p:sp>
    </p:spTree>
    <p:extLst>
      <p:ext uri="{BB962C8B-B14F-4D97-AF65-F5344CB8AC3E}">
        <p14:creationId xmlns:p14="http://schemas.microsoft.com/office/powerpoint/2010/main" val="391175191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1600200"/>
            <a:ext cx="8229600" cy="4525963"/>
          </a:xfrm>
          <a:prstGeom prst="rect">
            <a:avLst/>
          </a:prstGeo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5 - Θέση αριθμού διαφάνειας"/>
          <p:cNvSpPr>
            <a:spLocks noGrp="1"/>
          </p:cNvSpPr>
          <p:nvPr>
            <p:ph type="sldNum" sz="quarter" idx="10"/>
          </p:nvPr>
        </p:nvSpPr>
        <p:spPr/>
        <p:txBody>
          <a:bodyPr/>
          <a:lstStyle>
            <a:lvl1pPr>
              <a:defRPr/>
            </a:lvl1pPr>
          </a:lstStyle>
          <a:p>
            <a:pPr>
              <a:defRPr/>
            </a:pPr>
            <a:fld id="{0749C823-7676-4FFB-A814-43BED4C71DF2}" type="slidenum">
              <a:rPr lang="el-GR"/>
              <a:pPr>
                <a:defRPr/>
              </a:pPr>
              <a:t>‹#›</a:t>
            </a:fld>
            <a:endParaRPr lang="el-GR"/>
          </a:p>
        </p:txBody>
      </p:sp>
    </p:spTree>
    <p:extLst>
      <p:ext uri="{BB962C8B-B14F-4D97-AF65-F5344CB8AC3E}">
        <p14:creationId xmlns:p14="http://schemas.microsoft.com/office/powerpoint/2010/main" val="1277949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B2A33945-1620-4EB6-9A4C-109DF343C9A6}" type="slidenum">
              <a:rPr lang="el-GR"/>
              <a:pPr>
                <a:defRPr/>
              </a:pPr>
              <a:t>‹#›</a:t>
            </a:fld>
            <a:endParaRPr lang="el-GR"/>
          </a:p>
        </p:txBody>
      </p:sp>
    </p:spTree>
    <p:extLst>
      <p:ext uri="{BB962C8B-B14F-4D97-AF65-F5344CB8AC3E}">
        <p14:creationId xmlns:p14="http://schemas.microsoft.com/office/powerpoint/2010/main" val="14672329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a:prstGeom prst="rect">
            <a:avLst/>
          </a:prstGeo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5 - Θέση αριθμού διαφάνειας"/>
          <p:cNvSpPr>
            <a:spLocks noGrp="1"/>
          </p:cNvSpPr>
          <p:nvPr>
            <p:ph type="sldNum" sz="quarter" idx="10"/>
          </p:nvPr>
        </p:nvSpPr>
        <p:spPr/>
        <p:txBody>
          <a:bodyPr/>
          <a:lstStyle>
            <a:lvl1pPr>
              <a:defRPr/>
            </a:lvl1pPr>
          </a:lstStyle>
          <a:p>
            <a:pPr>
              <a:defRPr/>
            </a:pPr>
            <a:fld id="{8B77E8AC-82AD-4D84-A136-7955E3F31B15}" type="slidenum">
              <a:rPr lang="el-GR"/>
              <a:pPr>
                <a:defRPr/>
              </a:pPr>
              <a:t>‹#›</a:t>
            </a:fld>
            <a:endParaRPr lang="el-GR"/>
          </a:p>
        </p:txBody>
      </p:sp>
    </p:spTree>
    <p:extLst>
      <p:ext uri="{BB962C8B-B14F-4D97-AF65-F5344CB8AC3E}">
        <p14:creationId xmlns:p14="http://schemas.microsoft.com/office/powerpoint/2010/main" val="174725469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Στυλ κύριου υπότιτλου</a:t>
            </a:r>
            <a:endParaRPr lang="el-GR"/>
          </a:p>
        </p:txBody>
      </p:sp>
      <p:sp>
        <p:nvSpPr>
          <p:cNvPr id="4" name="3 - Θέση ημερομηνίας"/>
          <p:cNvSpPr>
            <a:spLocks noGrp="1"/>
          </p:cNvSpPr>
          <p:nvPr>
            <p:ph type="dt" sz="half" idx="10"/>
          </p:nvPr>
        </p:nvSpPr>
        <p:spPr/>
        <p:txBody>
          <a:bodyPr/>
          <a:lstStyle>
            <a:lvl1pPr>
              <a:defRPr/>
            </a:lvl1pPr>
          </a:lstStyle>
          <a:p>
            <a:pPr>
              <a:defRPr/>
            </a:pPr>
            <a:endParaRPr lang="el-GR">
              <a:solidFill>
                <a:srgbClr val="FFFFFF"/>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srgbClr val="FFFFFF"/>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DB603F0F-7A69-439B-AAA6-407AD83E6081}" type="slidenum">
              <a:rPr lang="el-GR">
                <a:solidFill>
                  <a:srgbClr val="FFFFFF"/>
                </a:solidFill>
              </a:rPr>
              <a:pPr>
                <a:defRPr/>
              </a:pPr>
              <a:t>‹#›</a:t>
            </a:fld>
            <a:endParaRPr lang="el-GR">
              <a:solidFill>
                <a:srgbClr val="FFFFFF"/>
              </a:solidFill>
            </a:endParaRPr>
          </a:p>
        </p:txBody>
      </p:sp>
    </p:spTree>
    <p:extLst>
      <p:ext uri="{BB962C8B-B14F-4D97-AF65-F5344CB8AC3E}">
        <p14:creationId xmlns:p14="http://schemas.microsoft.com/office/powerpoint/2010/main" val="78204950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a:xfrm>
            <a:off x="395288" y="1844675"/>
            <a:ext cx="8229600" cy="1512888"/>
          </a:xfrm>
          <a:prstGeom prst="rect">
            <a:avLst/>
          </a:prstGeo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endParaRPr lang="el-GR">
              <a:solidFill>
                <a:srgbClr val="FFFFFF"/>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srgbClr val="FFFFFF"/>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6DB53D2F-A940-4963-8092-3F975502EE6B}" type="slidenum">
              <a:rPr lang="el-GR">
                <a:solidFill>
                  <a:srgbClr val="FFFFFF"/>
                </a:solidFill>
              </a:rPr>
              <a:pPr>
                <a:defRPr/>
              </a:pPr>
              <a:t>‹#›</a:t>
            </a:fld>
            <a:endParaRPr lang="el-GR">
              <a:solidFill>
                <a:srgbClr val="FFFFFF"/>
              </a:solidFill>
            </a:endParaRPr>
          </a:p>
        </p:txBody>
      </p:sp>
    </p:spTree>
    <p:extLst>
      <p:ext uri="{BB962C8B-B14F-4D97-AF65-F5344CB8AC3E}">
        <p14:creationId xmlns:p14="http://schemas.microsoft.com/office/powerpoint/2010/main" val="122265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
        <p:nvSpPr>
          <p:cNvPr id="4" name="3 - Θέση ημερομηνίας"/>
          <p:cNvSpPr>
            <a:spLocks noGrp="1"/>
          </p:cNvSpPr>
          <p:nvPr>
            <p:ph type="dt" sz="half" idx="10"/>
          </p:nvPr>
        </p:nvSpPr>
        <p:spPr/>
        <p:txBody>
          <a:bodyPr/>
          <a:lstStyle>
            <a:lvl1pPr>
              <a:defRPr/>
            </a:lvl1pPr>
          </a:lstStyle>
          <a:p>
            <a:pPr>
              <a:defRPr/>
            </a:pPr>
            <a:endParaRPr lang="el-GR">
              <a:solidFill>
                <a:srgbClr val="FFFFFF"/>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srgbClr val="FFFFFF"/>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897EAC8D-2F70-4997-87D3-19F111E08F89}" type="slidenum">
              <a:rPr lang="el-GR">
                <a:solidFill>
                  <a:srgbClr val="FFFFFF"/>
                </a:solidFill>
              </a:rPr>
              <a:pPr>
                <a:defRPr/>
              </a:pPr>
              <a:t>‹#›</a:t>
            </a:fld>
            <a:endParaRPr lang="el-GR">
              <a:solidFill>
                <a:srgbClr val="FFFFFF"/>
              </a:solidFill>
            </a:endParaRPr>
          </a:p>
        </p:txBody>
      </p:sp>
    </p:spTree>
    <p:extLst>
      <p:ext uri="{BB962C8B-B14F-4D97-AF65-F5344CB8AC3E}">
        <p14:creationId xmlns:p14="http://schemas.microsoft.com/office/powerpoint/2010/main" val="173085626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395288" y="1844675"/>
            <a:ext cx="4038600" cy="151288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586288" y="1844675"/>
            <a:ext cx="4038600" cy="151288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endParaRPr lang="el-GR">
              <a:solidFill>
                <a:srgbClr val="FFFFFF"/>
              </a:solidFill>
            </a:endParaRPr>
          </a:p>
        </p:txBody>
      </p:sp>
      <p:sp>
        <p:nvSpPr>
          <p:cNvPr id="6" name="4 - Θέση υποσέλιδου"/>
          <p:cNvSpPr>
            <a:spLocks noGrp="1"/>
          </p:cNvSpPr>
          <p:nvPr>
            <p:ph type="ftr" sz="quarter" idx="11"/>
          </p:nvPr>
        </p:nvSpPr>
        <p:spPr/>
        <p:txBody>
          <a:bodyPr/>
          <a:lstStyle>
            <a:lvl1pPr>
              <a:defRPr/>
            </a:lvl1pPr>
          </a:lstStyle>
          <a:p>
            <a:pPr>
              <a:defRPr/>
            </a:pPr>
            <a:endParaRPr lang="el-GR">
              <a:solidFill>
                <a:srgbClr val="FFFFFF"/>
              </a:solidFill>
            </a:endParaRPr>
          </a:p>
        </p:txBody>
      </p:sp>
      <p:sp>
        <p:nvSpPr>
          <p:cNvPr id="7" name="5 - Θέση αριθμού διαφάνειας"/>
          <p:cNvSpPr>
            <a:spLocks noGrp="1"/>
          </p:cNvSpPr>
          <p:nvPr>
            <p:ph type="sldNum" sz="quarter" idx="12"/>
          </p:nvPr>
        </p:nvSpPr>
        <p:spPr/>
        <p:txBody>
          <a:bodyPr/>
          <a:lstStyle>
            <a:lvl1pPr>
              <a:defRPr/>
            </a:lvl1pPr>
          </a:lstStyle>
          <a:p>
            <a:pPr>
              <a:defRPr/>
            </a:pPr>
            <a:fld id="{4FB8C136-6E17-42F3-88C1-DC9406980BBB}" type="slidenum">
              <a:rPr lang="el-GR">
                <a:solidFill>
                  <a:srgbClr val="FFFFFF"/>
                </a:solidFill>
              </a:rPr>
              <a:pPr>
                <a:defRPr/>
              </a:pPr>
              <a:t>‹#›</a:t>
            </a:fld>
            <a:endParaRPr lang="el-GR">
              <a:solidFill>
                <a:srgbClr val="FFFFFF"/>
              </a:solidFill>
            </a:endParaRPr>
          </a:p>
        </p:txBody>
      </p:sp>
    </p:spTree>
    <p:extLst>
      <p:ext uri="{BB962C8B-B14F-4D97-AF65-F5344CB8AC3E}">
        <p14:creationId xmlns:p14="http://schemas.microsoft.com/office/powerpoint/2010/main" val="226450490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endParaRPr lang="el-GR">
              <a:solidFill>
                <a:srgbClr val="FFFFFF"/>
              </a:solidFill>
            </a:endParaRPr>
          </a:p>
        </p:txBody>
      </p:sp>
      <p:sp>
        <p:nvSpPr>
          <p:cNvPr id="8" name="4 - Θέση υποσέλιδου"/>
          <p:cNvSpPr>
            <a:spLocks noGrp="1"/>
          </p:cNvSpPr>
          <p:nvPr>
            <p:ph type="ftr" sz="quarter" idx="11"/>
          </p:nvPr>
        </p:nvSpPr>
        <p:spPr/>
        <p:txBody>
          <a:bodyPr/>
          <a:lstStyle>
            <a:lvl1pPr>
              <a:defRPr/>
            </a:lvl1pPr>
          </a:lstStyle>
          <a:p>
            <a:pPr>
              <a:defRPr/>
            </a:pPr>
            <a:endParaRPr lang="el-GR">
              <a:solidFill>
                <a:srgbClr val="FFFFFF"/>
              </a:solidFill>
            </a:endParaRPr>
          </a:p>
        </p:txBody>
      </p:sp>
      <p:sp>
        <p:nvSpPr>
          <p:cNvPr id="9" name="5 - Θέση αριθμού διαφάνειας"/>
          <p:cNvSpPr>
            <a:spLocks noGrp="1"/>
          </p:cNvSpPr>
          <p:nvPr>
            <p:ph type="sldNum" sz="quarter" idx="12"/>
          </p:nvPr>
        </p:nvSpPr>
        <p:spPr/>
        <p:txBody>
          <a:bodyPr/>
          <a:lstStyle>
            <a:lvl1pPr>
              <a:defRPr/>
            </a:lvl1pPr>
          </a:lstStyle>
          <a:p>
            <a:pPr>
              <a:defRPr/>
            </a:pPr>
            <a:fld id="{6F51E9C4-5EFD-4FED-8C0B-BEF14F9942F9}" type="slidenum">
              <a:rPr lang="el-GR">
                <a:solidFill>
                  <a:srgbClr val="FFFFFF"/>
                </a:solidFill>
              </a:rPr>
              <a:pPr>
                <a:defRPr/>
              </a:pPr>
              <a:t>‹#›</a:t>
            </a:fld>
            <a:endParaRPr lang="el-GR">
              <a:solidFill>
                <a:srgbClr val="FFFFFF"/>
              </a:solidFill>
            </a:endParaRPr>
          </a:p>
        </p:txBody>
      </p:sp>
    </p:spTree>
    <p:extLst>
      <p:ext uri="{BB962C8B-B14F-4D97-AF65-F5344CB8AC3E}">
        <p14:creationId xmlns:p14="http://schemas.microsoft.com/office/powerpoint/2010/main" val="37460712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endParaRPr lang="el-GR">
              <a:solidFill>
                <a:srgbClr val="FFFFFF"/>
              </a:solidFill>
            </a:endParaRPr>
          </a:p>
        </p:txBody>
      </p:sp>
      <p:sp>
        <p:nvSpPr>
          <p:cNvPr id="4" name="4 - Θέση υποσέλιδου"/>
          <p:cNvSpPr>
            <a:spLocks noGrp="1"/>
          </p:cNvSpPr>
          <p:nvPr>
            <p:ph type="ftr" sz="quarter" idx="11"/>
          </p:nvPr>
        </p:nvSpPr>
        <p:spPr/>
        <p:txBody>
          <a:bodyPr/>
          <a:lstStyle>
            <a:lvl1pPr>
              <a:defRPr/>
            </a:lvl1pPr>
          </a:lstStyle>
          <a:p>
            <a:pPr>
              <a:defRPr/>
            </a:pPr>
            <a:endParaRPr lang="el-GR">
              <a:solidFill>
                <a:srgbClr val="FFFFFF"/>
              </a:solidFill>
            </a:endParaRPr>
          </a:p>
        </p:txBody>
      </p:sp>
      <p:sp>
        <p:nvSpPr>
          <p:cNvPr id="5" name="5 - Θέση αριθμού διαφάνειας"/>
          <p:cNvSpPr>
            <a:spLocks noGrp="1"/>
          </p:cNvSpPr>
          <p:nvPr>
            <p:ph type="sldNum" sz="quarter" idx="12"/>
          </p:nvPr>
        </p:nvSpPr>
        <p:spPr/>
        <p:txBody>
          <a:bodyPr/>
          <a:lstStyle>
            <a:lvl1pPr>
              <a:defRPr/>
            </a:lvl1pPr>
          </a:lstStyle>
          <a:p>
            <a:pPr>
              <a:defRPr/>
            </a:pPr>
            <a:fld id="{AA297D83-4CFE-4F7D-A409-0F15CDC52627}" type="slidenum">
              <a:rPr lang="el-GR">
                <a:solidFill>
                  <a:srgbClr val="FFFFFF"/>
                </a:solidFill>
              </a:rPr>
              <a:pPr>
                <a:defRPr/>
              </a:pPr>
              <a:t>‹#›</a:t>
            </a:fld>
            <a:endParaRPr lang="el-GR">
              <a:solidFill>
                <a:srgbClr val="FFFFFF"/>
              </a:solidFill>
            </a:endParaRPr>
          </a:p>
        </p:txBody>
      </p:sp>
    </p:spTree>
    <p:extLst>
      <p:ext uri="{BB962C8B-B14F-4D97-AF65-F5344CB8AC3E}">
        <p14:creationId xmlns:p14="http://schemas.microsoft.com/office/powerpoint/2010/main" val="416489845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endParaRPr lang="el-GR">
              <a:solidFill>
                <a:srgbClr val="FFFFFF"/>
              </a:solidFill>
            </a:endParaRPr>
          </a:p>
        </p:txBody>
      </p:sp>
      <p:sp>
        <p:nvSpPr>
          <p:cNvPr id="3" name="4 - Θέση υποσέλιδου"/>
          <p:cNvSpPr>
            <a:spLocks noGrp="1"/>
          </p:cNvSpPr>
          <p:nvPr>
            <p:ph type="ftr" sz="quarter" idx="11"/>
          </p:nvPr>
        </p:nvSpPr>
        <p:spPr/>
        <p:txBody>
          <a:bodyPr/>
          <a:lstStyle>
            <a:lvl1pPr>
              <a:defRPr/>
            </a:lvl1pPr>
          </a:lstStyle>
          <a:p>
            <a:pPr>
              <a:defRPr/>
            </a:pPr>
            <a:endParaRPr lang="el-GR">
              <a:solidFill>
                <a:srgbClr val="FFFFFF"/>
              </a:solidFill>
            </a:endParaRPr>
          </a:p>
        </p:txBody>
      </p:sp>
      <p:sp>
        <p:nvSpPr>
          <p:cNvPr id="4" name="5 - Θέση αριθμού διαφάνειας"/>
          <p:cNvSpPr>
            <a:spLocks noGrp="1"/>
          </p:cNvSpPr>
          <p:nvPr>
            <p:ph type="sldNum" sz="quarter" idx="12"/>
          </p:nvPr>
        </p:nvSpPr>
        <p:spPr/>
        <p:txBody>
          <a:bodyPr/>
          <a:lstStyle>
            <a:lvl1pPr>
              <a:defRPr/>
            </a:lvl1pPr>
          </a:lstStyle>
          <a:p>
            <a:pPr>
              <a:defRPr/>
            </a:pPr>
            <a:fld id="{B2A33945-1620-4EB6-9A4C-109DF343C9A6}" type="slidenum">
              <a:rPr lang="el-GR">
                <a:solidFill>
                  <a:srgbClr val="FFFFFF"/>
                </a:solidFill>
              </a:rPr>
              <a:pPr>
                <a:defRPr/>
              </a:pPr>
              <a:t>‹#›</a:t>
            </a:fld>
            <a:endParaRPr lang="el-GR">
              <a:solidFill>
                <a:srgbClr val="FFFFFF"/>
              </a:solidFill>
            </a:endParaRPr>
          </a:p>
        </p:txBody>
      </p:sp>
    </p:spTree>
    <p:extLst>
      <p:ext uri="{BB962C8B-B14F-4D97-AF65-F5344CB8AC3E}">
        <p14:creationId xmlns:p14="http://schemas.microsoft.com/office/powerpoint/2010/main" val="281632660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3 - Θέση ημερομηνίας"/>
          <p:cNvSpPr>
            <a:spLocks noGrp="1"/>
          </p:cNvSpPr>
          <p:nvPr>
            <p:ph type="dt" sz="half" idx="10"/>
          </p:nvPr>
        </p:nvSpPr>
        <p:spPr/>
        <p:txBody>
          <a:bodyPr/>
          <a:lstStyle>
            <a:lvl1pPr>
              <a:defRPr/>
            </a:lvl1pPr>
          </a:lstStyle>
          <a:p>
            <a:pPr>
              <a:defRPr/>
            </a:pPr>
            <a:endParaRPr lang="el-GR">
              <a:solidFill>
                <a:srgbClr val="FFFFFF"/>
              </a:solidFill>
            </a:endParaRPr>
          </a:p>
        </p:txBody>
      </p:sp>
      <p:sp>
        <p:nvSpPr>
          <p:cNvPr id="6" name="4 - Θέση υποσέλιδου"/>
          <p:cNvSpPr>
            <a:spLocks noGrp="1"/>
          </p:cNvSpPr>
          <p:nvPr>
            <p:ph type="ftr" sz="quarter" idx="11"/>
          </p:nvPr>
        </p:nvSpPr>
        <p:spPr/>
        <p:txBody>
          <a:bodyPr/>
          <a:lstStyle>
            <a:lvl1pPr>
              <a:defRPr/>
            </a:lvl1pPr>
          </a:lstStyle>
          <a:p>
            <a:pPr>
              <a:defRPr/>
            </a:pPr>
            <a:endParaRPr lang="el-GR">
              <a:solidFill>
                <a:srgbClr val="FFFFFF"/>
              </a:solidFill>
            </a:endParaRPr>
          </a:p>
        </p:txBody>
      </p:sp>
      <p:sp>
        <p:nvSpPr>
          <p:cNvPr id="7" name="5 - Θέση αριθμού διαφάνειας"/>
          <p:cNvSpPr>
            <a:spLocks noGrp="1"/>
          </p:cNvSpPr>
          <p:nvPr>
            <p:ph type="sldNum" sz="quarter" idx="12"/>
          </p:nvPr>
        </p:nvSpPr>
        <p:spPr/>
        <p:txBody>
          <a:bodyPr/>
          <a:lstStyle>
            <a:lvl1pPr>
              <a:defRPr/>
            </a:lvl1pPr>
          </a:lstStyle>
          <a:p>
            <a:pPr>
              <a:defRPr/>
            </a:pPr>
            <a:fld id="{729E7068-9F84-4EF0-9557-B766EF2EAF4B}" type="slidenum">
              <a:rPr lang="el-GR">
                <a:solidFill>
                  <a:srgbClr val="FFFFFF"/>
                </a:solidFill>
              </a:rPr>
              <a:pPr>
                <a:defRPr/>
              </a:pPr>
              <a:t>‹#›</a:t>
            </a:fld>
            <a:endParaRPr lang="el-GR">
              <a:solidFill>
                <a:srgbClr val="FFFFFF"/>
              </a:solidFill>
            </a:endParaRPr>
          </a:p>
        </p:txBody>
      </p:sp>
    </p:spTree>
    <p:extLst>
      <p:ext uri="{BB962C8B-B14F-4D97-AF65-F5344CB8AC3E}">
        <p14:creationId xmlns:p14="http://schemas.microsoft.com/office/powerpoint/2010/main" val="302087683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3 - Θέση ημερομηνίας"/>
          <p:cNvSpPr>
            <a:spLocks noGrp="1"/>
          </p:cNvSpPr>
          <p:nvPr>
            <p:ph type="dt" sz="half" idx="10"/>
          </p:nvPr>
        </p:nvSpPr>
        <p:spPr/>
        <p:txBody>
          <a:bodyPr/>
          <a:lstStyle>
            <a:lvl1pPr>
              <a:defRPr/>
            </a:lvl1pPr>
          </a:lstStyle>
          <a:p>
            <a:pPr>
              <a:defRPr/>
            </a:pPr>
            <a:endParaRPr lang="el-GR">
              <a:solidFill>
                <a:srgbClr val="FFFFFF"/>
              </a:solidFill>
            </a:endParaRPr>
          </a:p>
        </p:txBody>
      </p:sp>
      <p:sp>
        <p:nvSpPr>
          <p:cNvPr id="6" name="4 - Θέση υποσέλιδου"/>
          <p:cNvSpPr>
            <a:spLocks noGrp="1"/>
          </p:cNvSpPr>
          <p:nvPr>
            <p:ph type="ftr" sz="quarter" idx="11"/>
          </p:nvPr>
        </p:nvSpPr>
        <p:spPr/>
        <p:txBody>
          <a:bodyPr/>
          <a:lstStyle>
            <a:lvl1pPr>
              <a:defRPr/>
            </a:lvl1pPr>
          </a:lstStyle>
          <a:p>
            <a:pPr>
              <a:defRPr/>
            </a:pPr>
            <a:endParaRPr lang="el-GR">
              <a:solidFill>
                <a:srgbClr val="FFFFFF"/>
              </a:solidFill>
            </a:endParaRPr>
          </a:p>
        </p:txBody>
      </p:sp>
      <p:sp>
        <p:nvSpPr>
          <p:cNvPr id="7" name="5 - Θέση αριθμού διαφάνειας"/>
          <p:cNvSpPr>
            <a:spLocks noGrp="1"/>
          </p:cNvSpPr>
          <p:nvPr>
            <p:ph type="sldNum" sz="quarter" idx="12"/>
          </p:nvPr>
        </p:nvSpPr>
        <p:spPr/>
        <p:txBody>
          <a:bodyPr/>
          <a:lstStyle>
            <a:lvl1pPr>
              <a:defRPr/>
            </a:lvl1pPr>
          </a:lstStyle>
          <a:p>
            <a:pPr>
              <a:defRPr/>
            </a:pPr>
            <a:fld id="{D16E2D31-6A89-4E7D-9555-5C832058A6B7}" type="slidenum">
              <a:rPr lang="el-GR">
                <a:solidFill>
                  <a:srgbClr val="FFFFFF"/>
                </a:solidFill>
              </a:rPr>
              <a:pPr>
                <a:defRPr/>
              </a:pPr>
              <a:t>‹#›</a:t>
            </a:fld>
            <a:endParaRPr lang="el-GR">
              <a:solidFill>
                <a:srgbClr val="FFFFFF"/>
              </a:solidFill>
            </a:endParaRPr>
          </a:p>
        </p:txBody>
      </p:sp>
    </p:spTree>
    <p:extLst>
      <p:ext uri="{BB962C8B-B14F-4D97-AF65-F5344CB8AC3E}">
        <p14:creationId xmlns:p14="http://schemas.microsoft.com/office/powerpoint/2010/main" val="64844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3 - Θέση ημερομηνίας"/>
          <p:cNvSpPr>
            <a:spLocks noGrp="1"/>
          </p:cNvSpPr>
          <p:nvPr>
            <p:ph type="dt" sz="half" idx="10"/>
          </p:nvPr>
        </p:nvSpPr>
        <p:spPr/>
        <p:txBody>
          <a:bodyPr/>
          <a:lstStyle>
            <a:lvl1pPr>
              <a:defRPr/>
            </a:lvl1pPr>
          </a:lstStyle>
          <a:p>
            <a:pPr>
              <a:defRPr/>
            </a:pPr>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729E7068-9F84-4EF0-9557-B766EF2EAF4B}" type="slidenum">
              <a:rPr lang="el-GR"/>
              <a:pPr>
                <a:defRPr/>
              </a:pPr>
              <a:t>‹#›</a:t>
            </a:fld>
            <a:endParaRPr lang="el-GR"/>
          </a:p>
        </p:txBody>
      </p:sp>
    </p:spTree>
    <p:extLst>
      <p:ext uri="{BB962C8B-B14F-4D97-AF65-F5344CB8AC3E}">
        <p14:creationId xmlns:p14="http://schemas.microsoft.com/office/powerpoint/2010/main" val="212392729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395288" y="1844675"/>
            <a:ext cx="8229600" cy="1512888"/>
          </a:xfrm>
          <a:prstGeom prst="rect">
            <a:avLst/>
          </a:prstGeo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endParaRPr lang="el-GR">
              <a:solidFill>
                <a:srgbClr val="FFFFFF"/>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srgbClr val="FFFFFF"/>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141728BB-9BFF-4379-8174-33C58BCA8DD9}" type="slidenum">
              <a:rPr lang="el-GR">
                <a:solidFill>
                  <a:srgbClr val="FFFFFF"/>
                </a:solidFill>
              </a:rPr>
              <a:pPr>
                <a:defRPr/>
              </a:pPr>
              <a:t>‹#›</a:t>
            </a:fld>
            <a:endParaRPr lang="el-GR">
              <a:solidFill>
                <a:srgbClr val="FFFFFF"/>
              </a:solidFill>
            </a:endParaRPr>
          </a:p>
        </p:txBody>
      </p:sp>
    </p:spTree>
    <p:extLst>
      <p:ext uri="{BB962C8B-B14F-4D97-AF65-F5344CB8AC3E}">
        <p14:creationId xmlns:p14="http://schemas.microsoft.com/office/powerpoint/2010/main" val="39364982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15113" y="274638"/>
            <a:ext cx="2071687" cy="30829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395288" y="274638"/>
            <a:ext cx="6067425" cy="3082925"/>
          </a:xfrm>
          <a:prstGeom prst="rect">
            <a:avLst/>
          </a:prstGeo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endParaRPr lang="el-GR">
              <a:solidFill>
                <a:srgbClr val="FFFFFF"/>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srgbClr val="FFFFFF"/>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3919D662-C359-43E7-9BA8-CADEC91296E2}" type="slidenum">
              <a:rPr lang="el-GR">
                <a:solidFill>
                  <a:srgbClr val="FFFFFF"/>
                </a:solidFill>
              </a:rPr>
              <a:pPr>
                <a:defRPr/>
              </a:pPr>
              <a:t>‹#›</a:t>
            </a:fld>
            <a:endParaRPr lang="el-GR">
              <a:solidFill>
                <a:srgbClr val="FFFFFF"/>
              </a:solidFill>
            </a:endParaRPr>
          </a:p>
        </p:txBody>
      </p:sp>
    </p:spTree>
    <p:extLst>
      <p:ext uri="{BB962C8B-B14F-4D97-AF65-F5344CB8AC3E}">
        <p14:creationId xmlns:p14="http://schemas.microsoft.com/office/powerpoint/2010/main" val="42004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3 - Θέση ημερομηνίας"/>
          <p:cNvSpPr>
            <a:spLocks noGrp="1"/>
          </p:cNvSpPr>
          <p:nvPr>
            <p:ph type="dt" sz="half" idx="10"/>
          </p:nvPr>
        </p:nvSpPr>
        <p:spPr/>
        <p:txBody>
          <a:bodyPr/>
          <a:lstStyle>
            <a:lvl1pPr>
              <a:defRPr/>
            </a:lvl1pPr>
          </a:lstStyle>
          <a:p>
            <a:pPr>
              <a:defRPr/>
            </a:pPr>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D16E2D31-6A89-4E7D-9555-5C832058A6B7}" type="slidenum">
              <a:rPr lang="el-GR"/>
              <a:pPr>
                <a:defRPr/>
              </a:pPr>
              <a:t>‹#›</a:t>
            </a:fld>
            <a:endParaRPr lang="el-GR"/>
          </a:p>
        </p:txBody>
      </p:sp>
    </p:spTree>
    <p:extLst>
      <p:ext uri="{BB962C8B-B14F-4D97-AF65-F5344CB8AC3E}">
        <p14:creationId xmlns:p14="http://schemas.microsoft.com/office/powerpoint/2010/main" val="2580663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image" Target="../media/image1.png"/><Relationship Id="rId2" Type="http://schemas.openxmlformats.org/officeDocument/2006/relationships/slideLayout" Target="../slideLayouts/slideLayout24.xml"/><Relationship Id="rId16" Type="http://schemas.openxmlformats.org/officeDocument/2006/relationships/theme" Target="../theme/theme3.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image" Target="../media/image2.png"/><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image" Target="../media/image1.png"/><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5.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image" Target="../media/image2.png"/><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theme" Target="../theme/theme6.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8.xml"/><Relationship Id="rId13" Type="http://schemas.openxmlformats.org/officeDocument/2006/relationships/image" Target="../media/image1.png"/><Relationship Id="rId3" Type="http://schemas.openxmlformats.org/officeDocument/2006/relationships/slideLayout" Target="../slideLayouts/slideLayout73.xml"/><Relationship Id="rId7" Type="http://schemas.openxmlformats.org/officeDocument/2006/relationships/slideLayout" Target="../slideLayouts/slideLayout77.xml"/><Relationship Id="rId12" Type="http://schemas.openxmlformats.org/officeDocument/2006/relationships/theme" Target="../theme/theme7.xml"/><Relationship Id="rId2" Type="http://schemas.openxmlformats.org/officeDocument/2006/relationships/slideLayout" Target="../slideLayouts/slideLayout72.xml"/><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slideLayout" Target="../slideLayouts/slideLayout81.xml"/><Relationship Id="rId5" Type="http://schemas.openxmlformats.org/officeDocument/2006/relationships/slideLayout" Target="../slideLayouts/slideLayout75.xml"/><Relationship Id="rId10" Type="http://schemas.openxmlformats.org/officeDocument/2006/relationships/slideLayout" Target="../slideLayouts/slideLayout80.xml"/><Relationship Id="rId4" Type="http://schemas.openxmlformats.org/officeDocument/2006/relationships/slideLayout" Target="../slideLayouts/slideLayout74.xml"/><Relationship Id="rId9" Type="http://schemas.openxmlformats.org/officeDocument/2006/relationships/slideLayout" Target="../slideLayouts/slideLayout7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alpha val="0"/>
          </a:srgbClr>
        </a:solidFill>
        <a:effectLst/>
      </p:bgPr>
    </p:bg>
    <p:spTree>
      <p:nvGrpSpPr>
        <p:cNvPr id="1" name=""/>
        <p:cNvGrpSpPr/>
        <p:nvPr/>
      </p:nvGrpSpPr>
      <p:grpSpPr>
        <a:xfrm>
          <a:off x="0" y="0"/>
          <a:ext cx="0" cy="0"/>
          <a:chOff x="0" y="0"/>
          <a:chExt cx="0" cy="0"/>
        </a:xfrm>
      </p:grpSpPr>
      <p:sp>
        <p:nvSpPr>
          <p:cNvPr id="7" name="6 - Ορθογώνιο"/>
          <p:cNvSpPr/>
          <p:nvPr/>
        </p:nvSpPr>
        <p:spPr>
          <a:xfrm>
            <a:off x="0" y="0"/>
            <a:ext cx="9144000" cy="5445125"/>
          </a:xfrm>
          <a:prstGeom prst="rect">
            <a:avLst/>
          </a:prstGeom>
          <a:solidFill>
            <a:srgbClr val="263E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grpSp>
        <p:nvGrpSpPr>
          <p:cNvPr id="1027" name="7 - Ομάδα"/>
          <p:cNvGrpSpPr>
            <a:grpSpLocks/>
          </p:cNvGrpSpPr>
          <p:nvPr/>
        </p:nvGrpSpPr>
        <p:grpSpPr bwMode="auto">
          <a:xfrm>
            <a:off x="250825" y="3500438"/>
            <a:ext cx="6464300" cy="1689100"/>
            <a:chOff x="251520" y="3501008"/>
            <a:chExt cx="6463828" cy="1689100"/>
          </a:xfrm>
        </p:grpSpPr>
        <p:sp>
          <p:nvSpPr>
            <p:cNvPr id="1036" name="TextBox 10"/>
            <p:cNvSpPr txBox="1">
              <a:spLocks noChangeArrowheads="1"/>
            </p:cNvSpPr>
            <p:nvPr userDrawn="1"/>
          </p:nvSpPr>
          <p:spPr bwMode="auto">
            <a:xfrm>
              <a:off x="1907162" y="3932808"/>
              <a:ext cx="4808186" cy="923925"/>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mtClean="0">
                  <a:latin typeface="Calibri" pitchFamily="34" charset="0"/>
                  <a:cs typeface="Arial" charset="0"/>
                </a:rPr>
                <a:t>HELLENIC REPUBLIC</a:t>
              </a:r>
            </a:p>
            <a:p>
              <a:pPr eaLnBrk="1" hangingPunct="1">
                <a:defRPr/>
              </a:pPr>
              <a:r>
                <a:rPr lang="en-US" smtClean="0">
                  <a:latin typeface="Calibri" pitchFamily="34" charset="0"/>
                  <a:cs typeface="Arial" charset="0"/>
                </a:rPr>
                <a:t>Ministry of Administrative Reform</a:t>
              </a:r>
              <a:r>
                <a:rPr lang="el-GR" smtClean="0">
                  <a:latin typeface="Calibri" pitchFamily="34" charset="0"/>
                  <a:cs typeface="Arial" charset="0"/>
                </a:rPr>
                <a:t> </a:t>
              </a:r>
              <a:endParaRPr lang="en-US" smtClean="0">
                <a:latin typeface="Calibri" pitchFamily="34" charset="0"/>
                <a:cs typeface="Arial" charset="0"/>
              </a:endParaRPr>
            </a:p>
            <a:p>
              <a:pPr eaLnBrk="1" hangingPunct="1">
                <a:defRPr/>
              </a:pPr>
              <a:r>
                <a:rPr lang="en-US" smtClean="0">
                  <a:latin typeface="Calibri" pitchFamily="34" charset="0"/>
                  <a:cs typeface="Arial" charset="0"/>
                </a:rPr>
                <a:t>and E-Governance</a:t>
              </a:r>
              <a:endParaRPr lang="el-GR" smtClean="0">
                <a:latin typeface="Calibri" pitchFamily="34" charset="0"/>
              </a:endParaRPr>
            </a:p>
          </p:txBody>
        </p:sp>
        <p:pic>
          <p:nvPicPr>
            <p:cNvPr id="1037"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51520" y="3501008"/>
              <a:ext cx="1663700" cy="168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13 - Ορθογώνιο"/>
          <p:cNvSpPr/>
          <p:nvPr/>
        </p:nvSpPr>
        <p:spPr>
          <a:xfrm>
            <a:off x="0" y="0"/>
            <a:ext cx="9144000" cy="5445125"/>
          </a:xfrm>
          <a:prstGeom prst="rect">
            <a:avLst/>
          </a:prstGeom>
          <a:solidFill>
            <a:srgbClr val="263E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pic>
        <p:nvPicPr>
          <p:cNvPr id="1029"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50825" y="3500438"/>
            <a:ext cx="1663700" cy="168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TextBox 10"/>
          <p:cNvSpPr txBox="1">
            <a:spLocks noChangeArrowheads="1"/>
          </p:cNvSpPr>
          <p:nvPr/>
        </p:nvSpPr>
        <p:spPr bwMode="auto">
          <a:xfrm>
            <a:off x="2051050" y="3733800"/>
            <a:ext cx="5187950" cy="1200329"/>
          </a:xfrm>
          <a:prstGeom prst="rect">
            <a:avLst/>
          </a:prstGeom>
          <a:noFill/>
          <a:ln>
            <a:noFill/>
          </a:ln>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20000"/>
              </a:lnSpc>
              <a:defRPr/>
            </a:pPr>
            <a:r>
              <a:rPr lang="el-GR" sz="2000" dirty="0" smtClean="0">
                <a:latin typeface="Calibri" pitchFamily="34" charset="0"/>
                <a:cs typeface="Arial" charset="0"/>
              </a:rPr>
              <a:t>ΕΛΛΗΝΙΚΗ</a:t>
            </a:r>
            <a:r>
              <a:rPr lang="el-GR" sz="2000" baseline="0" dirty="0" smtClean="0">
                <a:latin typeface="Calibri" pitchFamily="34" charset="0"/>
                <a:cs typeface="Arial" charset="0"/>
              </a:rPr>
              <a:t> ΔΗΜΟΚΡΑΤΙΑ</a:t>
            </a:r>
            <a:endParaRPr lang="en-US" sz="2000" dirty="0" smtClean="0">
              <a:latin typeface="Calibri" pitchFamily="34" charset="0"/>
              <a:cs typeface="Arial" charset="0"/>
            </a:endParaRPr>
          </a:p>
          <a:p>
            <a:pPr eaLnBrk="1" hangingPunct="1">
              <a:lnSpc>
                <a:spcPct val="120000"/>
              </a:lnSpc>
              <a:defRPr/>
            </a:pPr>
            <a:r>
              <a:rPr lang="el-GR" sz="2000" dirty="0" smtClean="0">
                <a:latin typeface="Calibri" pitchFamily="34" charset="0"/>
                <a:cs typeface="Arial" charset="0"/>
              </a:rPr>
              <a:t>ΥΠΟΥΡΓΕΙΟ</a:t>
            </a:r>
            <a:r>
              <a:rPr lang="el-GR" sz="2000" baseline="0" dirty="0" smtClean="0">
                <a:latin typeface="Calibri" pitchFamily="34" charset="0"/>
                <a:cs typeface="Arial" charset="0"/>
              </a:rPr>
              <a:t> ΔΙΟΙΚΗΤΙΚΗΣ ΜΕΤΑΡΡΥΘΜΙΣΗΣ &amp;</a:t>
            </a:r>
          </a:p>
          <a:p>
            <a:pPr eaLnBrk="1" hangingPunct="1">
              <a:lnSpc>
                <a:spcPct val="120000"/>
              </a:lnSpc>
              <a:defRPr/>
            </a:pPr>
            <a:r>
              <a:rPr lang="el-GR" sz="2000" baseline="0" dirty="0" smtClean="0">
                <a:latin typeface="Calibri" pitchFamily="34" charset="0"/>
                <a:cs typeface="Arial" charset="0"/>
              </a:rPr>
              <a:t>ΗΛΕΚΤΡΟΝΙΚΗΣ ΔΙΑΚΥΒΕΡΝΗΣΗΣ</a:t>
            </a:r>
            <a:endParaRPr lang="el-GR" sz="2000" dirty="0" smtClean="0">
              <a:latin typeface="Calibri" pitchFamily="34" charset="0"/>
            </a:endParaRPr>
          </a:p>
        </p:txBody>
      </p:sp>
      <p:sp>
        <p:nvSpPr>
          <p:cNvPr id="1031" name="1 - Θέση τίτλου"/>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Kλικ για επεξεργασία του τίτλου</a:t>
            </a:r>
          </a:p>
        </p:txBody>
      </p:sp>
      <p:sp>
        <p:nvSpPr>
          <p:cNvPr id="13" name="3 - Θέση ημερομηνίας"/>
          <p:cNvSpPr>
            <a:spLocks noGrp="1"/>
          </p:cNvSpPr>
          <p:nvPr>
            <p:ph type="dt" sz="half" idx="2"/>
          </p:nvPr>
        </p:nvSpPr>
        <p:spPr>
          <a:xfrm>
            <a:off x="457200" y="6356350"/>
            <a:ext cx="2133600" cy="365125"/>
          </a:xfrm>
          <a:prstGeom prst="rect">
            <a:avLst/>
          </a:prstGeom>
        </p:spPr>
        <p:txBody>
          <a:bodyPr/>
          <a:lstStyle>
            <a:lvl1pPr fontAlgn="auto">
              <a:spcBef>
                <a:spcPts val="0"/>
              </a:spcBef>
              <a:spcAft>
                <a:spcPts val="0"/>
              </a:spcAft>
              <a:defRPr sz="800">
                <a:latin typeface="+mn-lt"/>
              </a:defRPr>
            </a:lvl1pPr>
          </a:lstStyle>
          <a:p>
            <a:pPr>
              <a:defRPr/>
            </a:pPr>
            <a:endParaRPr lang="el-GR"/>
          </a:p>
        </p:txBody>
      </p:sp>
      <p:sp>
        <p:nvSpPr>
          <p:cNvPr id="14" name="4 - Θέση υποσέλιδου"/>
          <p:cNvSpPr>
            <a:spLocks noGrp="1"/>
          </p:cNvSpPr>
          <p:nvPr>
            <p:ph type="ftr" sz="quarter" idx="3"/>
          </p:nvPr>
        </p:nvSpPr>
        <p:spPr>
          <a:xfrm>
            <a:off x="3124200" y="6356350"/>
            <a:ext cx="2895600" cy="365125"/>
          </a:xfrm>
          <a:prstGeom prst="rect">
            <a:avLst/>
          </a:prstGeom>
        </p:spPr>
        <p:txBody>
          <a:bodyPr/>
          <a:lstStyle>
            <a:lvl1pPr fontAlgn="auto">
              <a:spcBef>
                <a:spcPts val="0"/>
              </a:spcBef>
              <a:spcAft>
                <a:spcPts val="0"/>
              </a:spcAft>
              <a:defRPr sz="800">
                <a:latin typeface="+mn-lt"/>
              </a:defRPr>
            </a:lvl1pPr>
          </a:lstStyle>
          <a:p>
            <a:pPr>
              <a:defRPr/>
            </a:pPr>
            <a:endParaRPr lang="el-GR"/>
          </a:p>
        </p:txBody>
      </p:sp>
      <p:sp>
        <p:nvSpPr>
          <p:cNvPr id="15" name="5 - Θέση αριθμού διαφάνειας"/>
          <p:cNvSpPr>
            <a:spLocks noGrp="1"/>
          </p:cNvSpPr>
          <p:nvPr>
            <p:ph type="sldNum" sz="quarter" idx="4"/>
          </p:nvPr>
        </p:nvSpPr>
        <p:spPr>
          <a:xfrm>
            <a:off x="6553200" y="6356350"/>
            <a:ext cx="2133600" cy="365125"/>
          </a:xfrm>
          <a:prstGeom prst="rect">
            <a:avLst/>
          </a:prstGeom>
        </p:spPr>
        <p:txBody>
          <a:bodyPr/>
          <a:lstStyle>
            <a:lvl1pPr fontAlgn="auto">
              <a:spcBef>
                <a:spcPts val="0"/>
              </a:spcBef>
              <a:spcAft>
                <a:spcPts val="0"/>
              </a:spcAft>
              <a:defRPr sz="800">
                <a:latin typeface="+mn-lt"/>
              </a:defRPr>
            </a:lvl1pPr>
          </a:lstStyle>
          <a:p>
            <a:pPr>
              <a:defRPr/>
            </a:pPr>
            <a:fld id="{803691F2-694D-4CA4-AC8A-DD103C535DD2}" type="slidenum">
              <a:rPr lang="el-GR"/>
              <a:pPr>
                <a:defRPr/>
              </a:pPr>
              <a:t>‹#›</a:t>
            </a:fld>
            <a:endParaRPr lang="el-GR"/>
          </a:p>
        </p:txBody>
      </p:sp>
    </p:spTree>
  </p:cSld>
  <p:clrMap bg1="dk2" tx1="lt1" bg2="dk1" tx2="lt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alpha val="0"/>
          </a:srgbClr>
        </a:solidFill>
        <a:effectLst/>
      </p:bgPr>
    </p:bg>
    <p:spTree>
      <p:nvGrpSpPr>
        <p:cNvPr id="1" name=""/>
        <p:cNvGrpSpPr/>
        <p:nvPr/>
      </p:nvGrpSpPr>
      <p:grpSpPr>
        <a:xfrm>
          <a:off x="0" y="0"/>
          <a:ext cx="0" cy="0"/>
          <a:chOff x="0" y="0"/>
          <a:chExt cx="0" cy="0"/>
        </a:xfrm>
      </p:grpSpPr>
      <p:sp>
        <p:nvSpPr>
          <p:cNvPr id="2050" name="1 - Θέση τίτλου"/>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Kλικ για επεξεργασία του τίτλου</a:t>
            </a:r>
          </a:p>
        </p:txBody>
      </p:sp>
      <p:sp>
        <p:nvSpPr>
          <p:cNvPr id="2051" name="2 - Θέση κειμένου"/>
          <p:cNvSpPr>
            <a:spLocks noGrp="1"/>
          </p:cNvSpPr>
          <p:nvPr>
            <p:ph type="body" idx="1"/>
          </p:nvPr>
        </p:nvSpPr>
        <p:spPr bwMode="auto">
          <a:xfrm>
            <a:off x="395288" y="1844675"/>
            <a:ext cx="8229600"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Kλικ για επεξεργασία των στυλ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7" name="6 - Ορθογώνιο"/>
          <p:cNvSpPr/>
          <p:nvPr/>
        </p:nvSpPr>
        <p:spPr>
          <a:xfrm>
            <a:off x="0" y="0"/>
            <a:ext cx="9144000" cy="5445125"/>
          </a:xfrm>
          <a:prstGeom prst="rect">
            <a:avLst/>
          </a:prstGeom>
          <a:solidFill>
            <a:srgbClr val="263E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grpSp>
        <p:nvGrpSpPr>
          <p:cNvPr id="2053" name="7 - Ομάδα"/>
          <p:cNvGrpSpPr>
            <a:grpSpLocks/>
          </p:cNvGrpSpPr>
          <p:nvPr/>
        </p:nvGrpSpPr>
        <p:grpSpPr bwMode="auto">
          <a:xfrm>
            <a:off x="250825" y="3500438"/>
            <a:ext cx="6464300" cy="1689100"/>
            <a:chOff x="251520" y="3501008"/>
            <a:chExt cx="6463828" cy="1689100"/>
          </a:xfrm>
        </p:grpSpPr>
        <p:sp>
          <p:nvSpPr>
            <p:cNvPr id="2054" name="TextBox 10"/>
            <p:cNvSpPr txBox="1">
              <a:spLocks noChangeArrowheads="1"/>
            </p:cNvSpPr>
            <p:nvPr userDrawn="1"/>
          </p:nvSpPr>
          <p:spPr bwMode="auto">
            <a:xfrm>
              <a:off x="1907162" y="3932808"/>
              <a:ext cx="4808186" cy="923925"/>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mtClean="0">
                  <a:latin typeface="Calibri" pitchFamily="34" charset="0"/>
                  <a:cs typeface="Arial" charset="0"/>
                </a:rPr>
                <a:t>HELLENIC REPUBLIC</a:t>
              </a:r>
            </a:p>
            <a:p>
              <a:pPr eaLnBrk="1" hangingPunct="1">
                <a:defRPr/>
              </a:pPr>
              <a:r>
                <a:rPr lang="en-US" smtClean="0">
                  <a:latin typeface="Calibri" pitchFamily="34" charset="0"/>
                  <a:cs typeface="Arial" charset="0"/>
                </a:rPr>
                <a:t>Ministry of Administrative Reform</a:t>
              </a:r>
              <a:r>
                <a:rPr lang="el-GR" smtClean="0">
                  <a:latin typeface="Calibri" pitchFamily="34" charset="0"/>
                  <a:cs typeface="Arial" charset="0"/>
                </a:rPr>
                <a:t> </a:t>
              </a:r>
              <a:endParaRPr lang="en-US" smtClean="0">
                <a:latin typeface="Calibri" pitchFamily="34" charset="0"/>
                <a:cs typeface="Arial" charset="0"/>
              </a:endParaRPr>
            </a:p>
            <a:p>
              <a:pPr eaLnBrk="1" hangingPunct="1">
                <a:defRPr/>
              </a:pPr>
              <a:r>
                <a:rPr lang="en-US" smtClean="0">
                  <a:latin typeface="Calibri" pitchFamily="34" charset="0"/>
                  <a:cs typeface="Arial" charset="0"/>
                </a:rPr>
                <a:t>and E-Governance</a:t>
              </a:r>
              <a:endParaRPr lang="el-GR" smtClean="0">
                <a:latin typeface="Calibri" pitchFamily="34" charset="0"/>
              </a:endParaRPr>
            </a:p>
          </p:txBody>
        </p:sp>
        <p:pic>
          <p:nvPicPr>
            <p:cNvPr id="2055"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51520" y="3501008"/>
              <a:ext cx="1663700" cy="168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dk2" tx1="lt1" bg2="dk1" tx2="lt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1 - Θέση τίτλου"/>
          <p:cNvSpPr>
            <a:spLocks noGrp="1"/>
          </p:cNvSpPr>
          <p:nvPr>
            <p:ph type="title"/>
          </p:nvPr>
        </p:nvSpPr>
        <p:spPr bwMode="auto">
          <a:xfrm>
            <a:off x="457200" y="981075"/>
            <a:ext cx="82296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Kλικ για επεξεργασία του τίτλου</a:t>
            </a:r>
          </a:p>
        </p:txBody>
      </p:sp>
      <p:sp>
        <p:nvSpPr>
          <p:cNvPr id="3075" name="2 - Θέση κειμένου"/>
          <p:cNvSpPr>
            <a:spLocks noGrp="1"/>
          </p:cNvSpPr>
          <p:nvPr>
            <p:ph type="body" idx="1"/>
          </p:nvPr>
        </p:nvSpPr>
        <p:spPr bwMode="auto">
          <a:xfrm>
            <a:off x="457200" y="1844675"/>
            <a:ext cx="8229600" cy="428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Kλικ για επεξεργασία των στυλ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800">
                <a:solidFill>
                  <a:schemeClr val="tx1">
                    <a:tint val="75000"/>
                  </a:schemeClr>
                </a:solidFill>
                <a:latin typeface="+mn-lt"/>
              </a:defRPr>
            </a:lvl1pPr>
          </a:lstStyle>
          <a:p>
            <a:pPr>
              <a:defRPr/>
            </a:pPr>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800">
                <a:solidFill>
                  <a:schemeClr val="tx1">
                    <a:tint val="75000"/>
                  </a:schemeClr>
                </a:solidFill>
                <a:latin typeface="+mn-lt"/>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800">
                <a:solidFill>
                  <a:schemeClr val="tx1">
                    <a:tint val="75000"/>
                  </a:schemeClr>
                </a:solidFill>
                <a:latin typeface="+mn-lt"/>
              </a:defRPr>
            </a:lvl1pPr>
          </a:lstStyle>
          <a:p>
            <a:pPr>
              <a:defRPr/>
            </a:pPr>
            <a:fld id="{370F3051-359E-4484-9AD0-815A416659A4}" type="slidenum">
              <a:rPr lang="el-GR"/>
              <a:pPr>
                <a:defRPr/>
              </a:pPr>
              <a:t>‹#›</a:t>
            </a:fld>
            <a:endParaRPr lang="el-GR"/>
          </a:p>
        </p:txBody>
      </p:sp>
      <p:sp>
        <p:nvSpPr>
          <p:cNvPr id="8" name="7 - Ορθογώνιο"/>
          <p:cNvSpPr/>
          <p:nvPr/>
        </p:nvSpPr>
        <p:spPr>
          <a:xfrm>
            <a:off x="0" y="0"/>
            <a:ext cx="9144000" cy="908050"/>
          </a:xfrm>
          <a:prstGeom prst="rect">
            <a:avLst/>
          </a:prstGeom>
          <a:solidFill>
            <a:srgbClr val="263E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grpSp>
        <p:nvGrpSpPr>
          <p:cNvPr id="3080" name="14 - Ομάδα"/>
          <p:cNvGrpSpPr>
            <a:grpSpLocks/>
          </p:cNvGrpSpPr>
          <p:nvPr/>
        </p:nvGrpSpPr>
        <p:grpSpPr bwMode="auto">
          <a:xfrm>
            <a:off x="34925" y="49213"/>
            <a:ext cx="3165474" cy="768350"/>
            <a:chOff x="35496" y="49661"/>
            <a:chExt cx="3165629" cy="768314"/>
          </a:xfrm>
        </p:grpSpPr>
        <p:sp>
          <p:nvSpPr>
            <p:cNvPr id="3081" name="TextBox 10"/>
            <p:cNvSpPr txBox="1">
              <a:spLocks noChangeArrowheads="1"/>
            </p:cNvSpPr>
            <p:nvPr userDrawn="1"/>
          </p:nvSpPr>
          <p:spPr bwMode="auto">
            <a:xfrm>
              <a:off x="829284" y="189354"/>
              <a:ext cx="2371841" cy="507807"/>
            </a:xfrm>
            <a:prstGeom prst="rect">
              <a:avLst/>
            </a:prstGeom>
            <a:noFill/>
            <a:ln>
              <a:noFill/>
            </a:ln>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l-GR" sz="900" dirty="0" smtClean="0">
                  <a:solidFill>
                    <a:schemeClr val="bg1"/>
                  </a:solidFill>
                  <a:latin typeface="Calibri" pitchFamily="34" charset="0"/>
                  <a:cs typeface="Arial" charset="0"/>
                </a:rPr>
                <a:t>ΕΛΛΗΝΙΚΗ ΔΗΜΟΚΡΑΤΙΑ</a:t>
              </a:r>
            </a:p>
            <a:p>
              <a:pPr eaLnBrk="1" hangingPunct="1">
                <a:defRPr/>
              </a:pPr>
              <a:r>
                <a:rPr lang="el-GR" sz="900" dirty="0" smtClean="0">
                  <a:solidFill>
                    <a:schemeClr val="bg1"/>
                  </a:solidFill>
                  <a:latin typeface="Calibri" pitchFamily="34" charset="0"/>
                  <a:cs typeface="Arial" charset="0"/>
                </a:rPr>
                <a:t>ΥΠΟΥΡΓΕΙΟ</a:t>
              </a:r>
              <a:r>
                <a:rPr lang="el-GR" sz="900" baseline="0" dirty="0" smtClean="0">
                  <a:solidFill>
                    <a:schemeClr val="bg1"/>
                  </a:solidFill>
                  <a:latin typeface="Calibri" pitchFamily="34" charset="0"/>
                  <a:cs typeface="Arial" charset="0"/>
                </a:rPr>
                <a:t> ΔΙΟΙΚΗΤΙΚΗΣ ΜΕΤΑΡΡΥΘΜΙΣΗΣ &amp;</a:t>
              </a:r>
            </a:p>
            <a:p>
              <a:pPr eaLnBrk="1" hangingPunct="1">
                <a:defRPr/>
              </a:pPr>
              <a:r>
                <a:rPr lang="el-GR" sz="900" baseline="0" dirty="0" smtClean="0">
                  <a:solidFill>
                    <a:schemeClr val="bg1"/>
                  </a:solidFill>
                  <a:latin typeface="Calibri" pitchFamily="34" charset="0"/>
                  <a:cs typeface="Arial" charset="0"/>
                </a:rPr>
                <a:t>ΗΛΕΚΤΡΟΝΙΚΗΣ ΔΙΑΚΥΒΕΡΝΗΣΗΣ</a:t>
              </a:r>
              <a:endParaRPr lang="el-GR" dirty="0" smtClean="0">
                <a:latin typeface="Calibri" pitchFamily="34" charset="0"/>
              </a:endParaRPr>
            </a:p>
          </p:txBody>
        </p:sp>
        <p:pic>
          <p:nvPicPr>
            <p:cNvPr id="3082" name="Picture 2"/>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35496" y="49661"/>
              <a:ext cx="796956" cy="768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722" r:id="rId13"/>
    <p:sldLayoutId id="2147483723" r:id="rId14"/>
    <p:sldLayoutId id="2147483724" r:id="rId15"/>
  </p:sldLayoutIdLst>
  <p:txStyles>
    <p:titleStyle>
      <a:lvl1pPr algn="l" rtl="0" eaLnBrk="0" fontAlgn="base" hangingPunct="0">
        <a:spcBef>
          <a:spcPct val="0"/>
        </a:spcBef>
        <a:spcAft>
          <a:spcPct val="0"/>
        </a:spcAft>
        <a:defRPr sz="36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Calibri" pitchFamily="34" charset="0"/>
        </a:defRPr>
      </a:lvl2pPr>
      <a:lvl3pPr algn="l" rtl="0" eaLnBrk="0" fontAlgn="base" hangingPunct="0">
        <a:spcBef>
          <a:spcPct val="0"/>
        </a:spcBef>
        <a:spcAft>
          <a:spcPct val="0"/>
        </a:spcAft>
        <a:defRPr sz="3600">
          <a:solidFill>
            <a:schemeClr val="tx1"/>
          </a:solidFill>
          <a:latin typeface="Calibri" pitchFamily="34" charset="0"/>
        </a:defRPr>
      </a:lvl3pPr>
      <a:lvl4pPr algn="l" rtl="0" eaLnBrk="0" fontAlgn="base" hangingPunct="0">
        <a:spcBef>
          <a:spcPct val="0"/>
        </a:spcBef>
        <a:spcAft>
          <a:spcPct val="0"/>
        </a:spcAft>
        <a:defRPr sz="3600">
          <a:solidFill>
            <a:schemeClr val="tx1"/>
          </a:solidFill>
          <a:latin typeface="Calibri" pitchFamily="34" charset="0"/>
        </a:defRPr>
      </a:lvl4pPr>
      <a:lvl5pPr algn="l" rtl="0" eaLnBrk="0" fontAlgn="base" hangingPunct="0">
        <a:spcBef>
          <a:spcPct val="0"/>
        </a:spcBef>
        <a:spcAft>
          <a:spcPct val="0"/>
        </a:spcAft>
        <a:defRPr sz="3600">
          <a:solidFill>
            <a:schemeClr val="tx1"/>
          </a:solidFill>
          <a:latin typeface="Calibri" pitchFamily="34" charset="0"/>
        </a:defRPr>
      </a:lvl5pPr>
      <a:lvl6pPr marL="457200" algn="l" rtl="0" fontAlgn="base">
        <a:spcBef>
          <a:spcPct val="0"/>
        </a:spcBef>
        <a:spcAft>
          <a:spcPct val="0"/>
        </a:spcAft>
        <a:defRPr sz="3600">
          <a:solidFill>
            <a:schemeClr val="tx1"/>
          </a:solidFill>
          <a:latin typeface="Calibri" pitchFamily="34" charset="0"/>
        </a:defRPr>
      </a:lvl6pPr>
      <a:lvl7pPr marL="914400" algn="l" rtl="0" fontAlgn="base">
        <a:spcBef>
          <a:spcPct val="0"/>
        </a:spcBef>
        <a:spcAft>
          <a:spcPct val="0"/>
        </a:spcAft>
        <a:defRPr sz="3600">
          <a:solidFill>
            <a:schemeClr val="tx1"/>
          </a:solidFill>
          <a:latin typeface="Calibri" pitchFamily="34" charset="0"/>
        </a:defRPr>
      </a:lvl7pPr>
      <a:lvl8pPr marL="1371600" algn="l" rtl="0" fontAlgn="base">
        <a:spcBef>
          <a:spcPct val="0"/>
        </a:spcBef>
        <a:spcAft>
          <a:spcPct val="0"/>
        </a:spcAft>
        <a:defRPr sz="3600">
          <a:solidFill>
            <a:schemeClr val="tx1"/>
          </a:solidFill>
          <a:latin typeface="Calibri" pitchFamily="34" charset="0"/>
        </a:defRPr>
      </a:lvl8pPr>
      <a:lvl9pPr marL="1828800" algn="l" rtl="0" fontAlgn="base">
        <a:spcBef>
          <a:spcPct val="0"/>
        </a:spcBef>
        <a:spcAft>
          <a:spcPct val="0"/>
        </a:spcAft>
        <a:defRPr sz="36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Courier New" pitchFamily="49" charset="0"/>
        <a:buChar char="o"/>
        <a:defRPr sz="2400">
          <a:solidFill>
            <a:schemeClr val="tx1"/>
          </a:solidFill>
          <a:latin typeface="+mn-lt"/>
        </a:defRPr>
      </a:lvl2pPr>
      <a:lvl3pPr marL="1143000" indent="-228600" algn="l" rtl="0" eaLnBrk="0" fontAlgn="base" hangingPunct="0">
        <a:spcBef>
          <a:spcPct val="20000"/>
        </a:spcBef>
        <a:spcAft>
          <a:spcPct val="0"/>
        </a:spcAft>
        <a:buFont typeface="Arial"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charset="0"/>
        <a:buChar char="–"/>
        <a:defRPr>
          <a:solidFill>
            <a:schemeClr val="tx1"/>
          </a:solidFill>
          <a:latin typeface="+mn-lt"/>
        </a:defRPr>
      </a:lvl4pPr>
      <a:lvl5pPr marL="2057400" indent="-228600" algn="l" rtl="0" eaLnBrk="0" fontAlgn="base" hangingPunct="0">
        <a:spcBef>
          <a:spcPct val="20000"/>
        </a:spcBef>
        <a:spcAft>
          <a:spcPct val="0"/>
        </a:spcAft>
        <a:buFont typeface="Arial" charset="0"/>
        <a:buChar char="»"/>
        <a:defRPr>
          <a:solidFill>
            <a:schemeClr val="tx1"/>
          </a:solidFill>
          <a:latin typeface="+mn-lt"/>
        </a:defRPr>
      </a:lvl5pPr>
      <a:lvl6pPr marL="2514600" indent="-228600" algn="l" rtl="0" fontAlgn="base">
        <a:spcBef>
          <a:spcPct val="20000"/>
        </a:spcBef>
        <a:spcAft>
          <a:spcPct val="0"/>
        </a:spcAft>
        <a:buFont typeface="Arial" charset="0"/>
        <a:buChar char="»"/>
        <a:defRPr>
          <a:solidFill>
            <a:schemeClr val="tx1"/>
          </a:solidFill>
          <a:latin typeface="+mn-lt"/>
        </a:defRPr>
      </a:lvl6pPr>
      <a:lvl7pPr marL="2971800" indent="-228600" algn="l" rtl="0" fontAlgn="base">
        <a:spcBef>
          <a:spcPct val="20000"/>
        </a:spcBef>
        <a:spcAft>
          <a:spcPct val="0"/>
        </a:spcAft>
        <a:buFont typeface="Arial" charset="0"/>
        <a:buChar char="»"/>
        <a:defRPr>
          <a:solidFill>
            <a:schemeClr val="tx1"/>
          </a:solidFill>
          <a:latin typeface="+mn-lt"/>
        </a:defRPr>
      </a:lvl7pPr>
      <a:lvl8pPr marL="3429000" indent="-228600" algn="l" rtl="0" fontAlgn="base">
        <a:spcBef>
          <a:spcPct val="20000"/>
        </a:spcBef>
        <a:spcAft>
          <a:spcPct val="0"/>
        </a:spcAft>
        <a:buFont typeface="Arial" charset="0"/>
        <a:buChar char="»"/>
        <a:defRPr>
          <a:solidFill>
            <a:schemeClr val="tx1"/>
          </a:solidFill>
          <a:latin typeface="+mn-lt"/>
        </a:defRPr>
      </a:lvl8pPr>
      <a:lvl9pPr marL="3886200" indent="-228600" algn="l" rtl="0" fontAlgn="base">
        <a:spcBef>
          <a:spcPct val="20000"/>
        </a:spcBef>
        <a:spcAft>
          <a:spcPct val="0"/>
        </a:spcAft>
        <a:buFont typeface="Arial" charset="0"/>
        <a:buChar char="»"/>
        <a:defRPr>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1 - Θέση τίτλου"/>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Kλικ για επεξεργασία του τίτλου</a:t>
            </a:r>
          </a:p>
        </p:txBody>
      </p:sp>
      <p:sp>
        <p:nvSpPr>
          <p:cNvPr id="7" name="6 - Ορθογώνιο"/>
          <p:cNvSpPr/>
          <p:nvPr/>
        </p:nvSpPr>
        <p:spPr>
          <a:xfrm>
            <a:off x="0" y="0"/>
            <a:ext cx="9144000" cy="5445125"/>
          </a:xfrm>
          <a:prstGeom prst="rect">
            <a:avLst/>
          </a:prstGeom>
          <a:solidFill>
            <a:srgbClr val="263E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4100" name="11 - TextBox"/>
          <p:cNvSpPr txBox="1">
            <a:spLocks noChangeArrowheads="1"/>
          </p:cNvSpPr>
          <p:nvPr/>
        </p:nvSpPr>
        <p:spPr bwMode="auto">
          <a:xfrm>
            <a:off x="900113" y="6381750"/>
            <a:ext cx="7920037" cy="230188"/>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900" smtClean="0">
                <a:latin typeface="Calibri" pitchFamily="34" charset="0"/>
              </a:rPr>
              <a:t>18 Theofilopoulou &amp; Menehmou str</a:t>
            </a:r>
            <a:r>
              <a:rPr lang="el-GR" sz="900" smtClean="0">
                <a:latin typeface="Calibri" pitchFamily="34" charset="0"/>
              </a:rPr>
              <a:t>, 11</a:t>
            </a:r>
            <a:r>
              <a:rPr lang="en-US" sz="900" smtClean="0">
                <a:latin typeface="Calibri" pitchFamily="34" charset="0"/>
              </a:rPr>
              <a:t>743</a:t>
            </a:r>
            <a:r>
              <a:rPr lang="el-GR" sz="900" smtClean="0">
                <a:latin typeface="Calibri" pitchFamily="34" charset="0"/>
              </a:rPr>
              <a:t> </a:t>
            </a:r>
            <a:r>
              <a:rPr lang="en-US" sz="900" smtClean="0">
                <a:latin typeface="Calibri" pitchFamily="34" charset="0"/>
              </a:rPr>
              <a:t>Athens-GR</a:t>
            </a:r>
            <a:r>
              <a:rPr lang="el-GR" sz="900" smtClean="0">
                <a:latin typeface="Calibri" pitchFamily="34" charset="0"/>
              </a:rPr>
              <a:t>, Τ 21</a:t>
            </a:r>
            <a:r>
              <a:rPr lang="en-US" sz="900" smtClean="0">
                <a:latin typeface="Calibri" pitchFamily="34" charset="0"/>
              </a:rPr>
              <a:t>3 2018060</a:t>
            </a:r>
            <a:r>
              <a:rPr lang="el-GR" sz="900" smtClean="0">
                <a:latin typeface="Calibri" pitchFamily="34" charset="0"/>
              </a:rPr>
              <a:t>, </a:t>
            </a:r>
            <a:r>
              <a:rPr lang="en-US" sz="900" smtClean="0">
                <a:latin typeface="Calibri" pitchFamily="34" charset="0"/>
              </a:rPr>
              <a:t>F 213 2018062</a:t>
            </a:r>
            <a:endParaRPr lang="el-GR" sz="900" smtClean="0">
              <a:latin typeface="Calibri" pitchFamily="34" charset="0"/>
            </a:endParaRPr>
          </a:p>
        </p:txBody>
      </p:sp>
      <p:sp>
        <p:nvSpPr>
          <p:cNvPr id="4101" name="TextBox 10"/>
          <p:cNvSpPr txBox="1">
            <a:spLocks noChangeArrowheads="1"/>
          </p:cNvSpPr>
          <p:nvPr/>
        </p:nvSpPr>
        <p:spPr bwMode="auto">
          <a:xfrm>
            <a:off x="1060450" y="5732463"/>
            <a:ext cx="4806950" cy="50800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900" smtClean="0">
                <a:solidFill>
                  <a:schemeClr val="bg1"/>
                </a:solidFill>
                <a:latin typeface="Calibri" pitchFamily="34" charset="0"/>
                <a:cs typeface="Arial" charset="0"/>
              </a:rPr>
              <a:t>HELLENIC REPUBLIC</a:t>
            </a:r>
          </a:p>
          <a:p>
            <a:pPr eaLnBrk="1" hangingPunct="1">
              <a:defRPr/>
            </a:pPr>
            <a:r>
              <a:rPr lang="en-US" sz="900" smtClean="0">
                <a:solidFill>
                  <a:schemeClr val="bg1"/>
                </a:solidFill>
                <a:latin typeface="Calibri" pitchFamily="34" charset="0"/>
                <a:cs typeface="Arial" charset="0"/>
              </a:rPr>
              <a:t>Ministry of Administrative Reform</a:t>
            </a:r>
            <a:r>
              <a:rPr lang="el-GR" sz="900" smtClean="0">
                <a:solidFill>
                  <a:schemeClr val="bg1"/>
                </a:solidFill>
                <a:latin typeface="Calibri" pitchFamily="34" charset="0"/>
                <a:cs typeface="Arial" charset="0"/>
              </a:rPr>
              <a:t> </a:t>
            </a:r>
            <a:endParaRPr lang="en-US" sz="900" smtClean="0">
              <a:solidFill>
                <a:schemeClr val="bg1"/>
              </a:solidFill>
              <a:latin typeface="Calibri" pitchFamily="34" charset="0"/>
              <a:cs typeface="Arial" charset="0"/>
            </a:endParaRPr>
          </a:p>
          <a:p>
            <a:pPr eaLnBrk="1" hangingPunct="1">
              <a:defRPr/>
            </a:pPr>
            <a:r>
              <a:rPr lang="el-GR" sz="900" smtClean="0">
                <a:solidFill>
                  <a:schemeClr val="bg1"/>
                </a:solidFill>
                <a:latin typeface="Calibri" pitchFamily="34" charset="0"/>
                <a:cs typeface="Arial" charset="0"/>
              </a:rPr>
              <a:t>&amp;</a:t>
            </a:r>
            <a:r>
              <a:rPr lang="en-US" sz="900" smtClean="0">
                <a:solidFill>
                  <a:schemeClr val="bg1"/>
                </a:solidFill>
                <a:latin typeface="Calibri" pitchFamily="34" charset="0"/>
                <a:cs typeface="Arial" charset="0"/>
              </a:rPr>
              <a:t> E-Governance</a:t>
            </a:r>
            <a:endParaRPr lang="el-GR" sz="900" smtClean="0">
              <a:solidFill>
                <a:schemeClr val="bg1"/>
              </a:solidFill>
              <a:latin typeface="Calibri" pitchFamily="34" charset="0"/>
            </a:endParaRPr>
          </a:p>
        </p:txBody>
      </p:sp>
      <p:pic>
        <p:nvPicPr>
          <p:cNvPr id="4102" name="8 - Εικόνα" descr="logo_min_tre_370x70.png"/>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50825" y="5641975"/>
            <a:ext cx="352425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9 - Ορθογώνιο"/>
          <p:cNvSpPr>
            <a:spLocks noChangeArrowheads="1"/>
          </p:cNvSpPr>
          <p:nvPr/>
        </p:nvSpPr>
        <p:spPr bwMode="auto">
          <a:xfrm>
            <a:off x="900113" y="5662613"/>
            <a:ext cx="4427537" cy="6461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l-GR" sz="1200" b="1">
                <a:solidFill>
                  <a:srgbClr val="263E82"/>
                </a:solidFill>
                <a:latin typeface="Calibri" pitchFamily="34" charset="0"/>
                <a:cs typeface="Arial" charset="0"/>
              </a:rPr>
              <a:t>HELLENIC REPUBLIC </a:t>
            </a:r>
          </a:p>
          <a:p>
            <a:pPr eaLnBrk="1" hangingPunct="1"/>
            <a:r>
              <a:rPr lang="en-US" altLang="el-GR" sz="1200" b="1">
                <a:solidFill>
                  <a:srgbClr val="263E82"/>
                </a:solidFill>
                <a:latin typeface="Calibri" pitchFamily="34" charset="0"/>
                <a:cs typeface="Arial" charset="0"/>
              </a:rPr>
              <a:t>Ministry of Administrative Reform</a:t>
            </a:r>
            <a:r>
              <a:rPr lang="el-GR" altLang="el-GR" sz="1200" b="1">
                <a:solidFill>
                  <a:srgbClr val="263E82"/>
                </a:solidFill>
                <a:latin typeface="Calibri" pitchFamily="34" charset="0"/>
                <a:cs typeface="Arial" charset="0"/>
              </a:rPr>
              <a:t> </a:t>
            </a:r>
            <a:endParaRPr lang="en-US" altLang="el-GR" sz="1200" b="1">
              <a:solidFill>
                <a:srgbClr val="263E82"/>
              </a:solidFill>
              <a:latin typeface="Calibri" pitchFamily="34" charset="0"/>
              <a:cs typeface="Arial" charset="0"/>
            </a:endParaRPr>
          </a:p>
          <a:p>
            <a:pPr eaLnBrk="1" hangingPunct="1"/>
            <a:r>
              <a:rPr lang="en-US" altLang="el-GR" sz="1200" b="1">
                <a:solidFill>
                  <a:srgbClr val="263E82"/>
                </a:solidFill>
                <a:latin typeface="Calibri" pitchFamily="34" charset="0"/>
                <a:cs typeface="Arial" charset="0"/>
              </a:rPr>
              <a:t>and E-Governance</a:t>
            </a:r>
            <a:endParaRPr lang="el-GR" altLang="el-GR" sz="1200" b="1">
              <a:solidFill>
                <a:srgbClr val="263E82"/>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FF">
            <a:alpha val="0"/>
          </a:srgbClr>
        </a:solidFill>
        <a:effectLst/>
      </p:bgPr>
    </p:bg>
    <p:spTree>
      <p:nvGrpSpPr>
        <p:cNvPr id="1" name=""/>
        <p:cNvGrpSpPr/>
        <p:nvPr/>
      </p:nvGrpSpPr>
      <p:grpSpPr>
        <a:xfrm>
          <a:off x="0" y="0"/>
          <a:ext cx="0" cy="0"/>
          <a:chOff x="0" y="0"/>
          <a:chExt cx="0" cy="0"/>
        </a:xfrm>
      </p:grpSpPr>
      <p:sp>
        <p:nvSpPr>
          <p:cNvPr id="7" name="6 - Ορθογώνιο"/>
          <p:cNvSpPr/>
          <p:nvPr/>
        </p:nvSpPr>
        <p:spPr>
          <a:xfrm>
            <a:off x="0" y="0"/>
            <a:ext cx="9144000" cy="5445125"/>
          </a:xfrm>
          <a:prstGeom prst="rect">
            <a:avLst/>
          </a:prstGeom>
          <a:solidFill>
            <a:srgbClr val="263E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grpSp>
        <p:nvGrpSpPr>
          <p:cNvPr id="5123" name="7 - Ομάδα"/>
          <p:cNvGrpSpPr>
            <a:grpSpLocks/>
          </p:cNvGrpSpPr>
          <p:nvPr/>
        </p:nvGrpSpPr>
        <p:grpSpPr bwMode="auto">
          <a:xfrm>
            <a:off x="250825" y="3500438"/>
            <a:ext cx="6464300" cy="1689100"/>
            <a:chOff x="251520" y="3501008"/>
            <a:chExt cx="6463828" cy="1689100"/>
          </a:xfrm>
        </p:grpSpPr>
        <p:sp>
          <p:nvSpPr>
            <p:cNvPr id="5129" name="TextBox 10"/>
            <p:cNvSpPr txBox="1">
              <a:spLocks noChangeArrowheads="1"/>
            </p:cNvSpPr>
            <p:nvPr userDrawn="1"/>
          </p:nvSpPr>
          <p:spPr bwMode="auto">
            <a:xfrm>
              <a:off x="1907162" y="3932808"/>
              <a:ext cx="4808186" cy="923925"/>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mtClean="0">
                  <a:latin typeface="Calibri" pitchFamily="34" charset="0"/>
                  <a:cs typeface="Arial" charset="0"/>
                </a:rPr>
                <a:t>HELLENIC REPUBLIC</a:t>
              </a:r>
            </a:p>
            <a:p>
              <a:pPr eaLnBrk="1" hangingPunct="1">
                <a:defRPr/>
              </a:pPr>
              <a:r>
                <a:rPr lang="en-US" smtClean="0">
                  <a:latin typeface="Calibri" pitchFamily="34" charset="0"/>
                  <a:cs typeface="Arial" charset="0"/>
                </a:rPr>
                <a:t>Ministry of Administrative Reform</a:t>
              </a:r>
              <a:r>
                <a:rPr lang="el-GR" smtClean="0">
                  <a:latin typeface="Calibri" pitchFamily="34" charset="0"/>
                  <a:cs typeface="Arial" charset="0"/>
                </a:rPr>
                <a:t> </a:t>
              </a:r>
              <a:endParaRPr lang="en-US" smtClean="0">
                <a:latin typeface="Calibri" pitchFamily="34" charset="0"/>
                <a:cs typeface="Arial" charset="0"/>
              </a:endParaRPr>
            </a:p>
            <a:p>
              <a:pPr eaLnBrk="1" hangingPunct="1">
                <a:defRPr/>
              </a:pPr>
              <a:r>
                <a:rPr lang="en-US" smtClean="0">
                  <a:latin typeface="Calibri" pitchFamily="34" charset="0"/>
                  <a:cs typeface="Arial" charset="0"/>
                </a:rPr>
                <a:t>and E-Governance</a:t>
              </a:r>
              <a:endParaRPr lang="el-GR" smtClean="0">
                <a:latin typeface="Calibri" pitchFamily="34" charset="0"/>
              </a:endParaRPr>
            </a:p>
          </p:txBody>
        </p:sp>
        <p:pic>
          <p:nvPicPr>
            <p:cNvPr id="5130"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51520" y="3501008"/>
              <a:ext cx="1663700" cy="168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124" name="1 - Θέση τίτλου"/>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Kλικ για επεξεργασία του τίτλου</a:t>
            </a:r>
          </a:p>
        </p:txBody>
      </p:sp>
      <p:sp>
        <p:nvSpPr>
          <p:cNvPr id="5125" name="2 - Θέση κειμένου"/>
          <p:cNvSpPr>
            <a:spLocks noGrp="1"/>
          </p:cNvSpPr>
          <p:nvPr>
            <p:ph type="body" idx="1"/>
          </p:nvPr>
        </p:nvSpPr>
        <p:spPr bwMode="auto">
          <a:xfrm>
            <a:off x="395288" y="1844675"/>
            <a:ext cx="8229600"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Kλικ για επεξεργασία των στυλ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8" name="2 - Θέση ημερομηνίας"/>
          <p:cNvSpPr>
            <a:spLocks noGrp="1"/>
          </p:cNvSpPr>
          <p:nvPr>
            <p:ph type="dt" sz="half" idx="2"/>
          </p:nvPr>
        </p:nvSpPr>
        <p:spPr>
          <a:xfrm>
            <a:off x="457200" y="6356350"/>
            <a:ext cx="2133600" cy="365125"/>
          </a:xfrm>
          <a:prstGeom prst="rect">
            <a:avLst/>
          </a:prstGeom>
        </p:spPr>
        <p:txBody>
          <a:bodyPr/>
          <a:lstStyle>
            <a:lvl1pPr fontAlgn="auto">
              <a:spcBef>
                <a:spcPts val="0"/>
              </a:spcBef>
              <a:spcAft>
                <a:spcPts val="0"/>
              </a:spcAft>
              <a:defRPr sz="800">
                <a:latin typeface="+mn-lt"/>
              </a:defRPr>
            </a:lvl1pPr>
          </a:lstStyle>
          <a:p>
            <a:pPr>
              <a:defRPr/>
            </a:pPr>
            <a:endParaRPr lang="el-GR"/>
          </a:p>
        </p:txBody>
      </p:sp>
      <p:sp>
        <p:nvSpPr>
          <p:cNvPr id="11" name="3 - Θέση υποσέλιδου"/>
          <p:cNvSpPr>
            <a:spLocks noGrp="1"/>
          </p:cNvSpPr>
          <p:nvPr>
            <p:ph type="ftr" sz="quarter" idx="3"/>
          </p:nvPr>
        </p:nvSpPr>
        <p:spPr>
          <a:xfrm>
            <a:off x="3124200" y="6356350"/>
            <a:ext cx="2895600" cy="365125"/>
          </a:xfrm>
          <a:prstGeom prst="rect">
            <a:avLst/>
          </a:prstGeom>
        </p:spPr>
        <p:txBody>
          <a:bodyPr/>
          <a:lstStyle>
            <a:lvl1pPr fontAlgn="auto">
              <a:spcBef>
                <a:spcPts val="0"/>
              </a:spcBef>
              <a:spcAft>
                <a:spcPts val="0"/>
              </a:spcAft>
              <a:defRPr sz="800">
                <a:latin typeface="+mn-lt"/>
              </a:defRPr>
            </a:lvl1pPr>
          </a:lstStyle>
          <a:p>
            <a:pPr>
              <a:defRPr/>
            </a:pPr>
            <a:endParaRPr lang="el-GR"/>
          </a:p>
        </p:txBody>
      </p:sp>
      <p:sp>
        <p:nvSpPr>
          <p:cNvPr id="12" name="4 - Θέση αριθμού διαφάνειας"/>
          <p:cNvSpPr>
            <a:spLocks noGrp="1"/>
          </p:cNvSpPr>
          <p:nvPr>
            <p:ph type="sldNum" sz="quarter" idx="4"/>
          </p:nvPr>
        </p:nvSpPr>
        <p:spPr>
          <a:xfrm>
            <a:off x="6553200" y="6356350"/>
            <a:ext cx="2133600" cy="365125"/>
          </a:xfrm>
          <a:prstGeom prst="rect">
            <a:avLst/>
          </a:prstGeom>
        </p:spPr>
        <p:txBody>
          <a:bodyPr/>
          <a:lstStyle>
            <a:lvl1pPr fontAlgn="auto">
              <a:spcBef>
                <a:spcPts val="0"/>
              </a:spcBef>
              <a:spcAft>
                <a:spcPts val="0"/>
              </a:spcAft>
              <a:defRPr sz="800">
                <a:latin typeface="+mn-lt"/>
              </a:defRPr>
            </a:lvl1pPr>
          </a:lstStyle>
          <a:p>
            <a:pPr>
              <a:defRPr/>
            </a:pPr>
            <a:fld id="{86B0788C-61DC-4E97-A0C1-387D57C8DC64}" type="slidenum">
              <a:rPr lang="el-GR"/>
              <a:pPr>
                <a:defRPr/>
              </a:pPr>
              <a:t>‹#›</a:t>
            </a:fld>
            <a:endParaRPr lang="el-GR"/>
          </a:p>
        </p:txBody>
      </p:sp>
    </p:spTree>
  </p:cSld>
  <p:clrMap bg1="dk2" tx1="lt1" bg2="dk1" tx2="lt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6 - Ορθογώνιο"/>
          <p:cNvSpPr/>
          <p:nvPr/>
        </p:nvSpPr>
        <p:spPr>
          <a:xfrm>
            <a:off x="0" y="0"/>
            <a:ext cx="9144000" cy="5445125"/>
          </a:xfrm>
          <a:prstGeom prst="rect">
            <a:avLst/>
          </a:prstGeom>
          <a:solidFill>
            <a:srgbClr val="263E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6147" name="11 - TextBox"/>
          <p:cNvSpPr txBox="1">
            <a:spLocks noChangeArrowheads="1"/>
          </p:cNvSpPr>
          <p:nvPr/>
        </p:nvSpPr>
        <p:spPr bwMode="auto">
          <a:xfrm>
            <a:off x="900113" y="6381750"/>
            <a:ext cx="7920037" cy="230188"/>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900" smtClean="0">
                <a:latin typeface="Calibri" pitchFamily="34" charset="0"/>
              </a:rPr>
              <a:t>18 Theofilopoulou &amp; Menehmou str</a:t>
            </a:r>
            <a:r>
              <a:rPr lang="el-GR" sz="900" smtClean="0">
                <a:latin typeface="Calibri" pitchFamily="34" charset="0"/>
              </a:rPr>
              <a:t>, 11</a:t>
            </a:r>
            <a:r>
              <a:rPr lang="en-US" sz="900" smtClean="0">
                <a:latin typeface="Calibri" pitchFamily="34" charset="0"/>
              </a:rPr>
              <a:t>743</a:t>
            </a:r>
            <a:r>
              <a:rPr lang="el-GR" sz="900" smtClean="0">
                <a:latin typeface="Calibri" pitchFamily="34" charset="0"/>
              </a:rPr>
              <a:t> </a:t>
            </a:r>
            <a:r>
              <a:rPr lang="en-US" sz="900" smtClean="0">
                <a:latin typeface="Calibri" pitchFamily="34" charset="0"/>
              </a:rPr>
              <a:t>Athens-GR</a:t>
            </a:r>
            <a:r>
              <a:rPr lang="el-GR" sz="900" smtClean="0">
                <a:latin typeface="Calibri" pitchFamily="34" charset="0"/>
              </a:rPr>
              <a:t>, Τ 21</a:t>
            </a:r>
            <a:r>
              <a:rPr lang="en-US" sz="900" smtClean="0">
                <a:latin typeface="Calibri" pitchFamily="34" charset="0"/>
              </a:rPr>
              <a:t>3 2018060</a:t>
            </a:r>
            <a:r>
              <a:rPr lang="el-GR" sz="900" smtClean="0">
                <a:latin typeface="Calibri" pitchFamily="34" charset="0"/>
              </a:rPr>
              <a:t>, </a:t>
            </a:r>
            <a:r>
              <a:rPr lang="en-US" sz="900" smtClean="0">
                <a:latin typeface="Calibri" pitchFamily="34" charset="0"/>
              </a:rPr>
              <a:t>F 213 2018062</a:t>
            </a:r>
            <a:endParaRPr lang="el-GR" sz="900" smtClean="0">
              <a:latin typeface="Calibri" pitchFamily="34" charset="0"/>
            </a:endParaRPr>
          </a:p>
        </p:txBody>
      </p:sp>
      <p:sp>
        <p:nvSpPr>
          <p:cNvPr id="6148" name="TextBox 10"/>
          <p:cNvSpPr txBox="1">
            <a:spLocks noChangeArrowheads="1"/>
          </p:cNvSpPr>
          <p:nvPr/>
        </p:nvSpPr>
        <p:spPr bwMode="auto">
          <a:xfrm>
            <a:off x="1060450" y="5732463"/>
            <a:ext cx="4806950" cy="50800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900" smtClean="0">
                <a:solidFill>
                  <a:schemeClr val="bg1"/>
                </a:solidFill>
                <a:latin typeface="Calibri" pitchFamily="34" charset="0"/>
                <a:cs typeface="Arial" charset="0"/>
              </a:rPr>
              <a:t>HELLENIC REPUBLIC</a:t>
            </a:r>
          </a:p>
          <a:p>
            <a:pPr eaLnBrk="1" hangingPunct="1">
              <a:defRPr/>
            </a:pPr>
            <a:r>
              <a:rPr lang="en-US" sz="900" smtClean="0">
                <a:solidFill>
                  <a:schemeClr val="bg1"/>
                </a:solidFill>
                <a:latin typeface="Calibri" pitchFamily="34" charset="0"/>
                <a:cs typeface="Arial" charset="0"/>
              </a:rPr>
              <a:t>Ministry of Administrative Reform</a:t>
            </a:r>
            <a:r>
              <a:rPr lang="el-GR" sz="900" smtClean="0">
                <a:solidFill>
                  <a:schemeClr val="bg1"/>
                </a:solidFill>
                <a:latin typeface="Calibri" pitchFamily="34" charset="0"/>
                <a:cs typeface="Arial" charset="0"/>
              </a:rPr>
              <a:t> </a:t>
            </a:r>
            <a:endParaRPr lang="en-US" sz="900" smtClean="0">
              <a:solidFill>
                <a:schemeClr val="bg1"/>
              </a:solidFill>
              <a:latin typeface="Calibri" pitchFamily="34" charset="0"/>
              <a:cs typeface="Arial" charset="0"/>
            </a:endParaRPr>
          </a:p>
          <a:p>
            <a:pPr eaLnBrk="1" hangingPunct="1">
              <a:defRPr/>
            </a:pPr>
            <a:r>
              <a:rPr lang="el-GR" sz="900" smtClean="0">
                <a:solidFill>
                  <a:schemeClr val="bg1"/>
                </a:solidFill>
                <a:latin typeface="Calibri" pitchFamily="34" charset="0"/>
                <a:cs typeface="Arial" charset="0"/>
              </a:rPr>
              <a:t>&amp;</a:t>
            </a:r>
            <a:r>
              <a:rPr lang="en-US" sz="900" smtClean="0">
                <a:solidFill>
                  <a:schemeClr val="bg1"/>
                </a:solidFill>
                <a:latin typeface="Calibri" pitchFamily="34" charset="0"/>
                <a:cs typeface="Arial" charset="0"/>
              </a:rPr>
              <a:t> E-Governance</a:t>
            </a:r>
            <a:endParaRPr lang="el-GR" sz="900" smtClean="0">
              <a:solidFill>
                <a:schemeClr val="bg1"/>
              </a:solidFill>
              <a:latin typeface="Calibri" pitchFamily="34" charset="0"/>
            </a:endParaRPr>
          </a:p>
        </p:txBody>
      </p:sp>
      <p:pic>
        <p:nvPicPr>
          <p:cNvPr id="6149" name="8 - Εικόνα" descr="logo_min_tre_370x70.png"/>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50825" y="5641975"/>
            <a:ext cx="352425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9 - Ορθογώνιο"/>
          <p:cNvSpPr>
            <a:spLocks noChangeArrowheads="1"/>
          </p:cNvSpPr>
          <p:nvPr/>
        </p:nvSpPr>
        <p:spPr bwMode="auto">
          <a:xfrm>
            <a:off x="900113" y="5662613"/>
            <a:ext cx="4427537" cy="6461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l-GR" sz="1200" b="1">
                <a:solidFill>
                  <a:srgbClr val="263E82"/>
                </a:solidFill>
                <a:latin typeface="Calibri" pitchFamily="34" charset="0"/>
                <a:cs typeface="Arial" charset="0"/>
              </a:rPr>
              <a:t>HELLENIC REPUBLIC </a:t>
            </a:r>
          </a:p>
          <a:p>
            <a:pPr eaLnBrk="1" hangingPunct="1"/>
            <a:r>
              <a:rPr lang="en-US" altLang="el-GR" sz="1200" b="1">
                <a:solidFill>
                  <a:srgbClr val="263E82"/>
                </a:solidFill>
                <a:latin typeface="Calibri" pitchFamily="34" charset="0"/>
                <a:cs typeface="Arial" charset="0"/>
              </a:rPr>
              <a:t>Ministry of Administrative Reform</a:t>
            </a:r>
            <a:r>
              <a:rPr lang="el-GR" altLang="el-GR" sz="1200" b="1">
                <a:solidFill>
                  <a:srgbClr val="263E82"/>
                </a:solidFill>
                <a:latin typeface="Calibri" pitchFamily="34" charset="0"/>
                <a:cs typeface="Arial" charset="0"/>
              </a:rPr>
              <a:t> </a:t>
            </a:r>
            <a:endParaRPr lang="en-US" altLang="el-GR" sz="1200" b="1">
              <a:solidFill>
                <a:srgbClr val="263E82"/>
              </a:solidFill>
              <a:latin typeface="Calibri" pitchFamily="34" charset="0"/>
              <a:cs typeface="Arial" charset="0"/>
            </a:endParaRPr>
          </a:p>
          <a:p>
            <a:pPr eaLnBrk="1" hangingPunct="1"/>
            <a:r>
              <a:rPr lang="en-US" altLang="el-GR" sz="1200" b="1">
                <a:solidFill>
                  <a:srgbClr val="263E82"/>
                </a:solidFill>
                <a:latin typeface="Calibri" pitchFamily="34" charset="0"/>
                <a:cs typeface="Arial" charset="0"/>
              </a:rPr>
              <a:t>and E-Governance</a:t>
            </a:r>
            <a:endParaRPr lang="el-GR" altLang="el-GR" sz="1200" b="1">
              <a:solidFill>
                <a:srgbClr val="263E82"/>
              </a:solidFill>
              <a:latin typeface="Calibri" pitchFamily="34" charset="0"/>
            </a:endParaRPr>
          </a:p>
        </p:txBody>
      </p:sp>
      <p:sp>
        <p:nvSpPr>
          <p:cNvPr id="6151" name="1 - Θέση τίτλου"/>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Kλικ για επεξεργασία του τίτλου</a:t>
            </a:r>
          </a:p>
        </p:txBody>
      </p:sp>
      <p:sp>
        <p:nvSpPr>
          <p:cNvPr id="11" name="5 - Θέση αριθμού διαφάνειας"/>
          <p:cNvSpPr>
            <a:spLocks noGrp="1"/>
          </p:cNvSpPr>
          <p:nvPr>
            <p:ph type="sldNum" sz="quarter" idx="4"/>
          </p:nvPr>
        </p:nvSpPr>
        <p:spPr>
          <a:xfrm>
            <a:off x="8316913" y="6381750"/>
            <a:ext cx="730250" cy="411163"/>
          </a:xfrm>
          <a:prstGeom prst="rect">
            <a:avLst/>
          </a:prstGeom>
        </p:spPr>
        <p:txBody>
          <a:bodyPr/>
          <a:lstStyle>
            <a:lvl1pPr algn="r" fontAlgn="auto">
              <a:spcBef>
                <a:spcPts val="0"/>
              </a:spcBef>
              <a:spcAft>
                <a:spcPts val="0"/>
              </a:spcAft>
              <a:defRPr sz="800">
                <a:solidFill>
                  <a:schemeClr val="bg1">
                    <a:lumMod val="50000"/>
                  </a:schemeClr>
                </a:solidFill>
                <a:latin typeface="+mn-lt"/>
              </a:defRPr>
            </a:lvl1pPr>
          </a:lstStyle>
          <a:p>
            <a:pPr>
              <a:defRPr/>
            </a:pPr>
            <a:fld id="{947F379A-AADF-4E89-990A-ECCD3D99A590}"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FFFFFF">
            <a:alpha val="0"/>
          </a:srgbClr>
        </a:solidFill>
        <a:effectLst/>
      </p:bgPr>
    </p:bg>
    <p:spTree>
      <p:nvGrpSpPr>
        <p:cNvPr id="1" name=""/>
        <p:cNvGrpSpPr/>
        <p:nvPr/>
      </p:nvGrpSpPr>
      <p:grpSpPr>
        <a:xfrm>
          <a:off x="0" y="0"/>
          <a:ext cx="0" cy="0"/>
          <a:chOff x="0" y="0"/>
          <a:chExt cx="0" cy="0"/>
        </a:xfrm>
      </p:grpSpPr>
      <p:sp>
        <p:nvSpPr>
          <p:cNvPr id="7" name="6 - Ορθογώνιο"/>
          <p:cNvSpPr/>
          <p:nvPr/>
        </p:nvSpPr>
        <p:spPr>
          <a:xfrm>
            <a:off x="0" y="0"/>
            <a:ext cx="9144000" cy="5445125"/>
          </a:xfrm>
          <a:prstGeom prst="rect">
            <a:avLst/>
          </a:prstGeom>
          <a:solidFill>
            <a:srgbClr val="263E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solidFill>
                <a:srgbClr val="FFFFFF"/>
              </a:solidFill>
            </a:endParaRPr>
          </a:p>
        </p:txBody>
      </p:sp>
      <p:grpSp>
        <p:nvGrpSpPr>
          <p:cNvPr id="1027" name="7 - Ομάδα"/>
          <p:cNvGrpSpPr>
            <a:grpSpLocks/>
          </p:cNvGrpSpPr>
          <p:nvPr/>
        </p:nvGrpSpPr>
        <p:grpSpPr bwMode="auto">
          <a:xfrm>
            <a:off x="250825" y="3500438"/>
            <a:ext cx="6464300" cy="1689100"/>
            <a:chOff x="251520" y="3501008"/>
            <a:chExt cx="6463828" cy="1689100"/>
          </a:xfrm>
        </p:grpSpPr>
        <p:sp>
          <p:nvSpPr>
            <p:cNvPr id="1036" name="TextBox 10"/>
            <p:cNvSpPr txBox="1">
              <a:spLocks noChangeArrowheads="1"/>
            </p:cNvSpPr>
            <p:nvPr userDrawn="1"/>
          </p:nvSpPr>
          <p:spPr bwMode="auto">
            <a:xfrm>
              <a:off x="1907162" y="3932808"/>
              <a:ext cx="4808186" cy="923925"/>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mtClean="0">
                  <a:solidFill>
                    <a:srgbClr val="FFFFFF"/>
                  </a:solidFill>
                  <a:latin typeface="Calibri" pitchFamily="34" charset="0"/>
                  <a:cs typeface="Arial" charset="0"/>
                </a:rPr>
                <a:t>HELLENIC REPUBLIC</a:t>
              </a:r>
            </a:p>
            <a:p>
              <a:pPr eaLnBrk="1" hangingPunct="1">
                <a:defRPr/>
              </a:pPr>
              <a:r>
                <a:rPr lang="en-US" smtClean="0">
                  <a:solidFill>
                    <a:srgbClr val="FFFFFF"/>
                  </a:solidFill>
                  <a:latin typeface="Calibri" pitchFamily="34" charset="0"/>
                  <a:cs typeface="Arial" charset="0"/>
                </a:rPr>
                <a:t>Ministry of Administrative Reform</a:t>
              </a:r>
              <a:r>
                <a:rPr lang="el-GR" smtClean="0">
                  <a:solidFill>
                    <a:srgbClr val="FFFFFF"/>
                  </a:solidFill>
                  <a:latin typeface="Calibri" pitchFamily="34" charset="0"/>
                  <a:cs typeface="Arial" charset="0"/>
                </a:rPr>
                <a:t> </a:t>
              </a:r>
              <a:endParaRPr lang="en-US" smtClean="0">
                <a:solidFill>
                  <a:srgbClr val="FFFFFF"/>
                </a:solidFill>
                <a:latin typeface="Calibri" pitchFamily="34" charset="0"/>
                <a:cs typeface="Arial" charset="0"/>
              </a:endParaRPr>
            </a:p>
            <a:p>
              <a:pPr eaLnBrk="1" hangingPunct="1">
                <a:defRPr/>
              </a:pPr>
              <a:r>
                <a:rPr lang="en-US" smtClean="0">
                  <a:solidFill>
                    <a:srgbClr val="FFFFFF"/>
                  </a:solidFill>
                  <a:latin typeface="Calibri" pitchFamily="34" charset="0"/>
                  <a:cs typeface="Arial" charset="0"/>
                </a:rPr>
                <a:t>and E-Governance</a:t>
              </a:r>
              <a:endParaRPr lang="el-GR" smtClean="0">
                <a:solidFill>
                  <a:srgbClr val="FFFFFF"/>
                </a:solidFill>
                <a:latin typeface="Calibri" pitchFamily="34" charset="0"/>
              </a:endParaRPr>
            </a:p>
          </p:txBody>
        </p:sp>
        <p:pic>
          <p:nvPicPr>
            <p:cNvPr id="1037"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51520" y="3501008"/>
              <a:ext cx="1663700" cy="168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13 - Ορθογώνιο"/>
          <p:cNvSpPr/>
          <p:nvPr/>
        </p:nvSpPr>
        <p:spPr>
          <a:xfrm>
            <a:off x="0" y="0"/>
            <a:ext cx="9144000" cy="5445125"/>
          </a:xfrm>
          <a:prstGeom prst="rect">
            <a:avLst/>
          </a:prstGeom>
          <a:solidFill>
            <a:srgbClr val="263E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solidFill>
                <a:srgbClr val="FFFFFF"/>
              </a:solidFill>
            </a:endParaRPr>
          </a:p>
        </p:txBody>
      </p:sp>
      <p:pic>
        <p:nvPicPr>
          <p:cNvPr id="1029"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50825" y="3500438"/>
            <a:ext cx="1663700" cy="168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TextBox 10"/>
          <p:cNvSpPr txBox="1">
            <a:spLocks noChangeArrowheads="1"/>
          </p:cNvSpPr>
          <p:nvPr/>
        </p:nvSpPr>
        <p:spPr bwMode="auto">
          <a:xfrm>
            <a:off x="2051050" y="3733800"/>
            <a:ext cx="5187950" cy="1200329"/>
          </a:xfrm>
          <a:prstGeom prst="rect">
            <a:avLst/>
          </a:prstGeom>
          <a:noFill/>
          <a:ln>
            <a:noFill/>
          </a:ln>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20000"/>
              </a:lnSpc>
              <a:defRPr/>
            </a:pPr>
            <a:r>
              <a:rPr lang="el-GR" sz="2000" dirty="0" smtClean="0">
                <a:solidFill>
                  <a:srgbClr val="FFFFFF"/>
                </a:solidFill>
                <a:latin typeface="Calibri" pitchFamily="34" charset="0"/>
                <a:cs typeface="Arial" charset="0"/>
              </a:rPr>
              <a:t>ΕΛΛΗΝΙΚΗ ΔΗΜΟΚΡΑΤΙΑ</a:t>
            </a:r>
            <a:endParaRPr lang="en-US" sz="2000" dirty="0" smtClean="0">
              <a:solidFill>
                <a:srgbClr val="FFFFFF"/>
              </a:solidFill>
              <a:latin typeface="Calibri" pitchFamily="34" charset="0"/>
              <a:cs typeface="Arial" charset="0"/>
            </a:endParaRPr>
          </a:p>
          <a:p>
            <a:pPr eaLnBrk="1" hangingPunct="1">
              <a:lnSpc>
                <a:spcPct val="120000"/>
              </a:lnSpc>
              <a:defRPr/>
            </a:pPr>
            <a:r>
              <a:rPr lang="el-GR" sz="2000" dirty="0" smtClean="0">
                <a:solidFill>
                  <a:srgbClr val="FFFFFF"/>
                </a:solidFill>
                <a:latin typeface="Calibri" pitchFamily="34" charset="0"/>
                <a:cs typeface="Arial" charset="0"/>
              </a:rPr>
              <a:t>ΥΠΟΥΡΓΕΙΟ ΔΙΟΙΚΗΤΙΚΗΣ ΜΕΤΑΡΡΥΘΜΙΣΗΣ &amp;</a:t>
            </a:r>
          </a:p>
          <a:p>
            <a:pPr eaLnBrk="1" hangingPunct="1">
              <a:lnSpc>
                <a:spcPct val="120000"/>
              </a:lnSpc>
              <a:defRPr/>
            </a:pPr>
            <a:r>
              <a:rPr lang="el-GR" sz="2000" dirty="0" smtClean="0">
                <a:solidFill>
                  <a:srgbClr val="FFFFFF"/>
                </a:solidFill>
                <a:latin typeface="Calibri" pitchFamily="34" charset="0"/>
                <a:cs typeface="Arial" charset="0"/>
              </a:rPr>
              <a:t>ΗΛΕΚΤΡΟΝΙΚΗΣ ΔΙΑΚΥΒΕΡΝΗΣΗΣ</a:t>
            </a:r>
            <a:endParaRPr lang="el-GR" sz="2000" dirty="0" smtClean="0">
              <a:solidFill>
                <a:srgbClr val="FFFFFF"/>
              </a:solidFill>
              <a:latin typeface="Calibri" pitchFamily="34" charset="0"/>
            </a:endParaRPr>
          </a:p>
        </p:txBody>
      </p:sp>
      <p:sp>
        <p:nvSpPr>
          <p:cNvPr id="1031" name="1 - Θέση τίτλου"/>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Kλικ για επεξεργασία του τίτλου</a:t>
            </a:r>
          </a:p>
        </p:txBody>
      </p:sp>
      <p:sp>
        <p:nvSpPr>
          <p:cNvPr id="13" name="3 - Θέση ημερομηνίας"/>
          <p:cNvSpPr>
            <a:spLocks noGrp="1"/>
          </p:cNvSpPr>
          <p:nvPr>
            <p:ph type="dt" sz="half" idx="2"/>
          </p:nvPr>
        </p:nvSpPr>
        <p:spPr>
          <a:xfrm>
            <a:off x="457200" y="6356350"/>
            <a:ext cx="2133600" cy="365125"/>
          </a:xfrm>
          <a:prstGeom prst="rect">
            <a:avLst/>
          </a:prstGeom>
        </p:spPr>
        <p:txBody>
          <a:bodyPr/>
          <a:lstStyle>
            <a:lvl1pPr fontAlgn="auto">
              <a:spcBef>
                <a:spcPts val="0"/>
              </a:spcBef>
              <a:spcAft>
                <a:spcPts val="0"/>
              </a:spcAft>
              <a:defRPr sz="800">
                <a:latin typeface="+mn-lt"/>
              </a:defRPr>
            </a:lvl1pPr>
          </a:lstStyle>
          <a:p>
            <a:pPr>
              <a:defRPr/>
            </a:pPr>
            <a:endParaRPr lang="el-GR">
              <a:solidFill>
                <a:srgbClr val="FFFFFF"/>
              </a:solidFill>
            </a:endParaRPr>
          </a:p>
        </p:txBody>
      </p:sp>
      <p:sp>
        <p:nvSpPr>
          <p:cNvPr id="14" name="4 - Θέση υποσέλιδου"/>
          <p:cNvSpPr>
            <a:spLocks noGrp="1"/>
          </p:cNvSpPr>
          <p:nvPr>
            <p:ph type="ftr" sz="quarter" idx="3"/>
          </p:nvPr>
        </p:nvSpPr>
        <p:spPr>
          <a:xfrm>
            <a:off x="3124200" y="6356350"/>
            <a:ext cx="2895600" cy="365125"/>
          </a:xfrm>
          <a:prstGeom prst="rect">
            <a:avLst/>
          </a:prstGeom>
        </p:spPr>
        <p:txBody>
          <a:bodyPr/>
          <a:lstStyle>
            <a:lvl1pPr fontAlgn="auto">
              <a:spcBef>
                <a:spcPts val="0"/>
              </a:spcBef>
              <a:spcAft>
                <a:spcPts val="0"/>
              </a:spcAft>
              <a:defRPr sz="800">
                <a:latin typeface="+mn-lt"/>
              </a:defRPr>
            </a:lvl1pPr>
          </a:lstStyle>
          <a:p>
            <a:pPr>
              <a:defRPr/>
            </a:pPr>
            <a:endParaRPr lang="el-GR">
              <a:solidFill>
                <a:srgbClr val="FFFFFF"/>
              </a:solidFill>
            </a:endParaRPr>
          </a:p>
        </p:txBody>
      </p:sp>
      <p:sp>
        <p:nvSpPr>
          <p:cNvPr id="15" name="5 - Θέση αριθμού διαφάνειας"/>
          <p:cNvSpPr>
            <a:spLocks noGrp="1"/>
          </p:cNvSpPr>
          <p:nvPr>
            <p:ph type="sldNum" sz="quarter" idx="4"/>
          </p:nvPr>
        </p:nvSpPr>
        <p:spPr>
          <a:xfrm>
            <a:off x="6553200" y="6356350"/>
            <a:ext cx="2133600" cy="365125"/>
          </a:xfrm>
          <a:prstGeom prst="rect">
            <a:avLst/>
          </a:prstGeom>
        </p:spPr>
        <p:txBody>
          <a:bodyPr/>
          <a:lstStyle>
            <a:lvl1pPr fontAlgn="auto">
              <a:spcBef>
                <a:spcPts val="0"/>
              </a:spcBef>
              <a:spcAft>
                <a:spcPts val="0"/>
              </a:spcAft>
              <a:defRPr sz="800">
                <a:latin typeface="+mn-lt"/>
              </a:defRPr>
            </a:lvl1pPr>
          </a:lstStyle>
          <a:p>
            <a:pPr>
              <a:defRPr/>
            </a:pPr>
            <a:fld id="{803691F2-694D-4CA4-AC8A-DD103C535DD2}" type="slidenum">
              <a:rPr lang="el-GR">
                <a:solidFill>
                  <a:srgbClr val="FFFFFF"/>
                </a:solidFill>
              </a:rPr>
              <a:pPr>
                <a:defRPr/>
              </a:pPr>
              <a:t>‹#›</a:t>
            </a:fld>
            <a:endParaRPr lang="el-GR">
              <a:solidFill>
                <a:srgbClr val="FFFFFF"/>
              </a:solidFill>
            </a:endParaRPr>
          </a:p>
        </p:txBody>
      </p:sp>
    </p:spTree>
    <p:extLst>
      <p:ext uri="{BB962C8B-B14F-4D97-AF65-F5344CB8AC3E}">
        <p14:creationId xmlns:p14="http://schemas.microsoft.com/office/powerpoint/2010/main" val="897983908"/>
      </p:ext>
    </p:extLst>
  </p:cSld>
  <p:clrMap bg1="dk2" tx1="lt1" bg2="dk1" tx2="lt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3" Type="http://schemas.openxmlformats.org/officeDocument/2006/relationships/hyperlink" Target="http://images.google.com.gr/imgres?imgurl=teacher.scholastic.com/professional/classmgmt/images/instructor.jpg&amp;imgrefurl=http://teacher.scholastic.com/professional/classmgmt/timemanage.htm&amp;h=179&amp;w=217&amp;prev=/images?q=time+management&amp;start=20&amp;svnum=10&amp;hl=el&amp;lr=&amp;ie=UTF-8&amp;inlang=el&amp;sa=N" TargetMode="External"/><Relationship Id="rId2" Type="http://schemas.openxmlformats.org/officeDocument/2006/relationships/image" Target="../media/image6.gif"/><Relationship Id="rId1" Type="http://schemas.openxmlformats.org/officeDocument/2006/relationships/slideLayout" Target="../slideLayouts/slideLayout24.xml"/><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image" Target="../media/image4.jpeg"/><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3.jpeg"/><Relationship Id="rId2" Type="http://schemas.openxmlformats.org/officeDocument/2006/relationships/diagramData" Target="../diagrams/data1.xml"/><Relationship Id="rId1" Type="http://schemas.openxmlformats.org/officeDocument/2006/relationships/slideLayout" Target="../slideLayouts/slideLayout36.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Τίτλος 1"/>
          <p:cNvSpPr>
            <a:spLocks noGrp="1"/>
          </p:cNvSpPr>
          <p:nvPr>
            <p:ph type="ctrTitle"/>
          </p:nvPr>
        </p:nvSpPr>
        <p:spPr>
          <a:xfrm>
            <a:off x="685800" y="457200"/>
            <a:ext cx="7772400" cy="2460625"/>
          </a:xfrm>
        </p:spPr>
        <p:txBody>
          <a:bodyPr/>
          <a:lstStyle/>
          <a:p>
            <a:r>
              <a:rPr lang="en-US" altLang="el-GR" dirty="0" smtClean="0"/>
              <a:t/>
            </a:r>
            <a:br>
              <a:rPr lang="en-US" altLang="el-GR" dirty="0" smtClean="0"/>
            </a:br>
            <a:r>
              <a:rPr lang="el-GR" altLang="el-GR" sz="2800" b="1" dirty="0" smtClean="0"/>
              <a:t>Επιχειρησιακό Πρόγραμμα </a:t>
            </a:r>
            <a:br>
              <a:rPr lang="el-GR" altLang="el-GR" sz="2800" b="1" dirty="0" smtClean="0"/>
            </a:br>
            <a:r>
              <a:rPr lang="el-GR" altLang="el-GR" sz="2800" b="1" dirty="0" smtClean="0"/>
              <a:t>«Μεταρρύθμιση Δημόσιου Τομέα 2014-2020»</a:t>
            </a:r>
            <a:r>
              <a:rPr lang="el-GR" dirty="0"/>
              <a:t/>
            </a:r>
            <a:br>
              <a:rPr lang="el-GR" dirty="0"/>
            </a:br>
            <a:r>
              <a:rPr lang="el-GR" sz="2800" dirty="0" smtClean="0"/>
              <a:t>&amp;</a:t>
            </a:r>
            <a:br>
              <a:rPr lang="el-GR" sz="2800" dirty="0" smtClean="0"/>
            </a:br>
            <a:r>
              <a:rPr lang="el-GR" sz="2800" b="1" dirty="0" smtClean="0"/>
              <a:t>Σχέδιο Δράσης Ηλεκτρονικής Διακυβέρνησης</a:t>
            </a:r>
            <a:r>
              <a:rPr lang="el-GR" dirty="0"/>
              <a:t/>
            </a:r>
            <a:br>
              <a:rPr lang="el-GR" dirty="0"/>
            </a:br>
            <a:endParaRPr lang="el-GR" altLang="el-GR"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1600201"/>
            <a:ext cx="8001000" cy="525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6" name="Τίτλος 1"/>
          <p:cNvSpPr>
            <a:spLocks noGrp="1"/>
          </p:cNvSpPr>
          <p:nvPr>
            <p:ph type="title"/>
          </p:nvPr>
        </p:nvSpPr>
        <p:spPr>
          <a:xfrm>
            <a:off x="-7961" y="808112"/>
            <a:ext cx="9067800" cy="79208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342900" indent="-342900" algn="ctr"/>
            <a:r>
              <a:rPr lang="el-GR" altLang="el-GR" sz="3200" b="1" dirty="0" smtClean="0">
                <a:solidFill>
                  <a:schemeClr val="tx1"/>
                </a:solidFill>
                <a:effectLst>
                  <a:outerShdw blurRad="38100" dist="38100" dir="2700000" algn="tl">
                    <a:srgbClr val="000000">
                      <a:alpha val="43137"/>
                    </a:srgbClr>
                  </a:outerShdw>
                </a:effectLst>
              </a:rPr>
              <a:t>	</a:t>
            </a:r>
            <a:r>
              <a:rPr lang="el-GR" altLang="el-GR" sz="3200" b="1" dirty="0" smtClean="0">
                <a:solidFill>
                  <a:srgbClr val="C00000"/>
                </a:solidFill>
                <a:effectLst>
                  <a:outerShdw blurRad="38100" dist="38100" dir="2700000" algn="tl">
                    <a:srgbClr val="000000">
                      <a:alpha val="43137"/>
                    </a:srgbClr>
                  </a:outerShdw>
                </a:effectLst>
              </a:rPr>
              <a:t>	</a:t>
            </a:r>
            <a:r>
              <a:rPr lang="el-GR" altLang="el-GR" sz="2800" b="1" dirty="0" smtClean="0">
                <a:solidFill>
                  <a:srgbClr val="C00000"/>
                </a:solidFill>
                <a:effectLst>
                  <a:outerShdw blurRad="38100" dist="38100" dir="2700000" algn="tl">
                    <a:srgbClr val="000000">
                      <a:alpha val="43137"/>
                    </a:srgbClr>
                  </a:outerShdw>
                </a:effectLst>
              </a:rPr>
              <a:t>Στρατηγικές Κατευθύνσεις</a:t>
            </a:r>
            <a:endParaRPr lang="el-GR" altLang="el-GR" sz="2800" b="1" dirty="0">
              <a:solidFill>
                <a:srgbClr val="C00000"/>
              </a:solidFill>
              <a:effectLst>
                <a:outerShdw blurRad="38100" dist="38100" dir="2700000" algn="tl">
                  <a:srgbClr val="000000">
                    <a:alpha val="43137"/>
                  </a:srgbClr>
                </a:outerShdw>
              </a:effectLst>
            </a:endParaRPr>
          </a:p>
        </p:txBody>
      </p:sp>
      <p:sp>
        <p:nvSpPr>
          <p:cNvPr id="4" name="TextBox 3"/>
          <p:cNvSpPr txBox="1"/>
          <p:nvPr/>
        </p:nvSpPr>
        <p:spPr>
          <a:xfrm>
            <a:off x="3733800" y="115669"/>
            <a:ext cx="5257800" cy="830997"/>
          </a:xfrm>
          <a:prstGeom prst="rect">
            <a:avLst/>
          </a:prstGeom>
          <a:noFill/>
        </p:spPr>
        <p:txBody>
          <a:bodyPr wrap="square" rtlCol="0">
            <a:spAutoFit/>
          </a:bodyPr>
          <a:lstStyle/>
          <a:p>
            <a:pPr algn="ctr"/>
            <a:r>
              <a:rPr lang="el-GR" sz="2400" b="1" dirty="0" smtClean="0">
                <a:solidFill>
                  <a:schemeClr val="accent3"/>
                </a:solidFill>
                <a:latin typeface="+mn-lt"/>
              </a:rPr>
              <a:t>Σχέδιο Δράσης</a:t>
            </a:r>
          </a:p>
          <a:p>
            <a:pPr algn="ctr"/>
            <a:r>
              <a:rPr lang="el-GR" sz="2400" b="1" dirty="0" smtClean="0">
                <a:solidFill>
                  <a:schemeClr val="accent3"/>
                </a:solidFill>
                <a:latin typeface="+mn-lt"/>
              </a:rPr>
              <a:t>για την Ηλεκτρονική Διακυβέρνηση</a:t>
            </a:r>
            <a:endParaRPr lang="el-GR" sz="2400" b="1" dirty="0">
              <a:solidFill>
                <a:schemeClr val="accent3"/>
              </a:solidFill>
              <a:latin typeface="+mn-lt"/>
            </a:endParaRPr>
          </a:p>
        </p:txBody>
      </p:sp>
    </p:spTree>
    <p:extLst>
      <p:ext uri="{BB962C8B-B14F-4D97-AF65-F5344CB8AC3E}">
        <p14:creationId xmlns:p14="http://schemas.microsoft.com/office/powerpoint/2010/main" val="25628966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342900" indent="-342900" algn="ctr"/>
            <a:r>
              <a:rPr lang="el-GR" sz="3200" b="1" dirty="0" smtClean="0">
                <a:solidFill>
                  <a:srgbClr val="C00000"/>
                </a:solidFill>
                <a:effectLst>
                  <a:outerShdw blurRad="38100" dist="38100" dir="2700000" algn="tl">
                    <a:srgbClr val="000000">
                      <a:alpha val="43137"/>
                    </a:srgbClr>
                  </a:outerShdw>
                </a:effectLst>
              </a:rPr>
              <a:t>Σχέδιο Δράσης</a:t>
            </a:r>
            <a:endParaRPr lang="el-GR" sz="3200" b="1" dirty="0">
              <a:solidFill>
                <a:srgbClr val="C00000"/>
              </a:solidFill>
              <a:effectLst>
                <a:outerShdw blurRad="38100" dist="38100" dir="2700000" algn="tl">
                  <a:srgbClr val="000000">
                    <a:alpha val="43137"/>
                  </a:srgbClr>
                </a:outerShdw>
              </a:effectLst>
            </a:endParaRPr>
          </a:p>
        </p:txBody>
      </p:sp>
      <p:graphicFrame>
        <p:nvGraphicFramePr>
          <p:cNvPr id="4" name="Διάγραμμα 3"/>
          <p:cNvGraphicFramePr/>
          <p:nvPr>
            <p:extLst>
              <p:ext uri="{D42A27DB-BD31-4B8C-83A1-F6EECF244321}">
                <p14:modId xmlns:p14="http://schemas.microsoft.com/office/powerpoint/2010/main" val="2148276768"/>
              </p:ext>
            </p:extLst>
          </p:nvPr>
        </p:nvGraphicFramePr>
        <p:xfrm>
          <a:off x="685800" y="1752600"/>
          <a:ext cx="81534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886200" y="0"/>
            <a:ext cx="5257800" cy="1107996"/>
          </a:xfrm>
          <a:prstGeom prst="rect">
            <a:avLst/>
          </a:prstGeom>
          <a:noFill/>
        </p:spPr>
        <p:txBody>
          <a:bodyPr wrap="square" rtlCol="0">
            <a:spAutoFit/>
          </a:bodyPr>
          <a:lstStyle/>
          <a:p>
            <a:pPr algn="ctr"/>
            <a:r>
              <a:rPr lang="el-GR" sz="2400" b="1" dirty="0" smtClean="0">
                <a:solidFill>
                  <a:schemeClr val="accent3"/>
                </a:solidFill>
                <a:latin typeface="+mn-lt"/>
              </a:rPr>
              <a:t>Σχέδιο Δράσης </a:t>
            </a:r>
          </a:p>
          <a:p>
            <a:pPr algn="ctr"/>
            <a:r>
              <a:rPr lang="el-GR" sz="2400" b="1" dirty="0" smtClean="0">
                <a:solidFill>
                  <a:schemeClr val="accent3"/>
                </a:solidFill>
                <a:latin typeface="+mn-lt"/>
              </a:rPr>
              <a:t>για την Ηλεκτρονική Διακυβέρνηση </a:t>
            </a:r>
          </a:p>
          <a:p>
            <a:pPr algn="ctr"/>
            <a:endParaRPr lang="el-GR" dirty="0">
              <a:solidFill>
                <a:schemeClr val="bg1"/>
              </a:solidFill>
              <a:latin typeface="+mn-lt"/>
            </a:endParaRPr>
          </a:p>
        </p:txBody>
      </p:sp>
    </p:spTree>
    <p:extLst>
      <p:ext uri="{BB962C8B-B14F-4D97-AF65-F5344CB8AC3E}">
        <p14:creationId xmlns:p14="http://schemas.microsoft.com/office/powerpoint/2010/main" val="38377232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8382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342900" indent="-342900" algn="ctr"/>
            <a:r>
              <a:rPr lang="el-GR" sz="2800" b="1" dirty="0">
                <a:solidFill>
                  <a:srgbClr val="C00000"/>
                </a:solidFill>
                <a:effectLst>
                  <a:outerShdw blurRad="38100" dist="38100" dir="2700000" algn="tl">
                    <a:srgbClr val="000000">
                      <a:alpha val="43137"/>
                    </a:srgbClr>
                  </a:outerShdw>
                </a:effectLst>
              </a:rPr>
              <a:t>Σύστημα Διαχείρισης Ανθρώπινου </a:t>
            </a:r>
            <a:r>
              <a:rPr lang="el-GR" sz="2800" b="1" dirty="0" smtClean="0">
                <a:solidFill>
                  <a:srgbClr val="C00000"/>
                </a:solidFill>
                <a:effectLst>
                  <a:outerShdw blurRad="38100" dist="38100" dir="2700000" algn="tl">
                    <a:srgbClr val="000000">
                      <a:alpha val="43137"/>
                    </a:srgbClr>
                  </a:outerShdw>
                </a:effectLst>
              </a:rPr>
              <a:t>Δυναμικού - </a:t>
            </a:r>
            <a:r>
              <a:rPr lang="en-US" sz="2800" b="1" dirty="0" smtClean="0">
                <a:solidFill>
                  <a:srgbClr val="C00000"/>
                </a:solidFill>
                <a:effectLst>
                  <a:outerShdw blurRad="38100" dist="38100" dir="2700000" algn="tl">
                    <a:srgbClr val="000000">
                      <a:alpha val="43137"/>
                    </a:srgbClr>
                  </a:outerShdw>
                </a:effectLst>
              </a:rPr>
              <a:t>HRMS</a:t>
            </a:r>
            <a:endParaRPr lang="el-GR" sz="2800" b="1" dirty="0">
              <a:solidFill>
                <a:srgbClr val="C00000"/>
              </a:solidFill>
              <a:effectLst>
                <a:outerShdw blurRad="38100" dist="38100" dir="2700000" algn="tl">
                  <a:srgbClr val="000000">
                    <a:alpha val="43137"/>
                  </a:srgbClr>
                </a:outerShdw>
              </a:effectLst>
            </a:endParaRPr>
          </a:p>
        </p:txBody>
      </p:sp>
      <p:sp>
        <p:nvSpPr>
          <p:cNvPr id="3" name="Θέση περιεχομένου 2"/>
          <p:cNvSpPr>
            <a:spLocks noGrp="1"/>
          </p:cNvSpPr>
          <p:nvPr>
            <p:ph sz="half" idx="2"/>
          </p:nvPr>
        </p:nvSpPr>
        <p:spPr>
          <a:xfrm>
            <a:off x="228600" y="1844674"/>
            <a:ext cx="8686800" cy="4784725"/>
          </a:xfrm>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t" anchorCtr="0" compatLnSpc="1">
            <a:prstTxWarp prst="textNoShape">
              <a:avLst/>
            </a:prstTxWarp>
          </a:bodyPr>
          <a:lstStyle/>
          <a:p>
            <a:pPr algn="just">
              <a:lnSpc>
                <a:spcPct val="150000"/>
              </a:lnSpc>
            </a:pPr>
            <a:r>
              <a:rPr lang="el-GR" sz="2200" dirty="0">
                <a:solidFill>
                  <a:schemeClr val="bg1"/>
                </a:solidFill>
              </a:rPr>
              <a:t>Πλατφόρμα υποστήριξης των βασικών μεταρρυθμίσεων της Δ.Δ. για το προσωπικό της</a:t>
            </a:r>
          </a:p>
          <a:p>
            <a:pPr algn="just">
              <a:lnSpc>
                <a:spcPct val="150000"/>
              </a:lnSpc>
            </a:pPr>
            <a:r>
              <a:rPr lang="el-GR" sz="2200" dirty="0">
                <a:solidFill>
                  <a:schemeClr val="bg1"/>
                </a:solidFill>
              </a:rPr>
              <a:t>Ενιαίο σύστημα διαχείρισης του ανθρώπινου </a:t>
            </a:r>
            <a:r>
              <a:rPr lang="el-GR" sz="2200" dirty="0" smtClean="0">
                <a:solidFill>
                  <a:schemeClr val="bg1"/>
                </a:solidFill>
              </a:rPr>
              <a:t>δυναμικού </a:t>
            </a:r>
            <a:r>
              <a:rPr lang="el-GR" sz="2200" dirty="0">
                <a:solidFill>
                  <a:schemeClr val="bg1"/>
                </a:solidFill>
              </a:rPr>
              <a:t>για όλο το Δημόσιο </a:t>
            </a:r>
          </a:p>
          <a:p>
            <a:pPr algn="just">
              <a:lnSpc>
                <a:spcPct val="150000"/>
              </a:lnSpc>
            </a:pPr>
            <a:r>
              <a:rPr lang="el-GR" sz="2200" dirty="0">
                <a:solidFill>
                  <a:schemeClr val="bg1"/>
                </a:solidFill>
              </a:rPr>
              <a:t>Αξιόπιστη διαχείριση του προσωπικού </a:t>
            </a:r>
            <a:r>
              <a:rPr lang="el-GR" sz="2200" dirty="0" smtClean="0">
                <a:solidFill>
                  <a:schemeClr val="bg1"/>
                </a:solidFill>
              </a:rPr>
              <a:t>από </a:t>
            </a:r>
            <a:r>
              <a:rPr lang="el-GR" sz="2200" dirty="0">
                <a:solidFill>
                  <a:schemeClr val="bg1"/>
                </a:solidFill>
              </a:rPr>
              <a:t>την πρόσληψη του νέου υπαλλήλου ως τη </a:t>
            </a:r>
            <a:r>
              <a:rPr lang="el-GR" sz="2200" dirty="0" smtClean="0">
                <a:solidFill>
                  <a:schemeClr val="bg1"/>
                </a:solidFill>
              </a:rPr>
              <a:t>σύνταξή του</a:t>
            </a:r>
            <a:endParaRPr lang="el-GR" sz="2200" dirty="0">
              <a:solidFill>
                <a:schemeClr val="bg1"/>
              </a:solidFill>
            </a:endParaRPr>
          </a:p>
          <a:p>
            <a:pPr algn="just">
              <a:lnSpc>
                <a:spcPct val="150000"/>
              </a:lnSpc>
            </a:pPr>
            <a:r>
              <a:rPr lang="el-GR" sz="2200" dirty="0" smtClean="0">
                <a:solidFill>
                  <a:schemeClr val="bg1"/>
                </a:solidFill>
              </a:rPr>
              <a:t>Ορθολογική </a:t>
            </a:r>
            <a:r>
              <a:rPr lang="el-GR" sz="2200" dirty="0">
                <a:solidFill>
                  <a:schemeClr val="bg1"/>
                </a:solidFill>
              </a:rPr>
              <a:t>αξιοποίηση  των προσόντων και των ικανοτήτων του προσωπικού </a:t>
            </a:r>
            <a:r>
              <a:rPr lang="el-GR" sz="2200" dirty="0" smtClean="0">
                <a:solidFill>
                  <a:schemeClr val="bg1"/>
                </a:solidFill>
              </a:rPr>
              <a:t>με </a:t>
            </a:r>
            <a:r>
              <a:rPr lang="el-GR" sz="2200" dirty="0">
                <a:solidFill>
                  <a:schemeClr val="bg1"/>
                </a:solidFill>
              </a:rPr>
              <a:t>συστηματικό τρόπο και με χρήση ενιαίων αξιοκρατικών κριτηρίων</a:t>
            </a:r>
          </a:p>
        </p:txBody>
      </p:sp>
      <p:sp>
        <p:nvSpPr>
          <p:cNvPr id="4" name="TextBox 3"/>
          <p:cNvSpPr txBox="1"/>
          <p:nvPr/>
        </p:nvSpPr>
        <p:spPr>
          <a:xfrm>
            <a:off x="3733800" y="0"/>
            <a:ext cx="5410200" cy="830997"/>
          </a:xfrm>
          <a:prstGeom prst="rect">
            <a:avLst/>
          </a:prstGeom>
          <a:noFill/>
        </p:spPr>
        <p:txBody>
          <a:bodyPr wrap="square" rtlCol="0">
            <a:spAutoFit/>
          </a:bodyPr>
          <a:lstStyle/>
          <a:p>
            <a:pPr algn="ctr"/>
            <a:r>
              <a:rPr lang="el-GR" sz="2400" b="1" dirty="0" smtClean="0">
                <a:solidFill>
                  <a:schemeClr val="accent3"/>
                </a:solidFill>
                <a:latin typeface="+mn-lt"/>
              </a:rPr>
              <a:t>Σχέδιο Δράσης</a:t>
            </a:r>
          </a:p>
          <a:p>
            <a:pPr algn="ctr"/>
            <a:r>
              <a:rPr lang="el-GR" sz="2400" b="1" dirty="0" smtClean="0">
                <a:solidFill>
                  <a:schemeClr val="accent3"/>
                </a:solidFill>
                <a:latin typeface="+mn-lt"/>
              </a:rPr>
              <a:t>για την Ηλεκτρονική Διακυβέρνηση </a:t>
            </a:r>
          </a:p>
        </p:txBody>
      </p:sp>
    </p:spTree>
    <p:extLst>
      <p:ext uri="{BB962C8B-B14F-4D97-AF65-F5344CB8AC3E}">
        <p14:creationId xmlns:p14="http://schemas.microsoft.com/office/powerpoint/2010/main" val="3664690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229600" cy="762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342900" indent="-342900" algn="ctr"/>
            <a:r>
              <a:rPr lang="el-GR" sz="2800" b="1" dirty="0">
                <a:solidFill>
                  <a:srgbClr val="C00000"/>
                </a:solidFill>
                <a:effectLst>
                  <a:outerShdw blurRad="38100" dist="38100" dir="2700000" algn="tl">
                    <a:srgbClr val="000000">
                      <a:alpha val="43137"/>
                    </a:srgbClr>
                  </a:outerShdw>
                </a:effectLst>
              </a:rPr>
              <a:t>Ενιαίο Περιβάλλον Εξυπηρέτησης Πολιτών &amp; Επιχειρήσεων </a:t>
            </a:r>
            <a:r>
              <a:rPr lang="el-GR" sz="2800" b="1" dirty="0" smtClean="0">
                <a:solidFill>
                  <a:srgbClr val="C00000"/>
                </a:solidFill>
                <a:effectLst>
                  <a:outerShdw blurRad="38100" dist="38100" dir="2700000" algn="tl">
                    <a:srgbClr val="000000">
                      <a:alpha val="43137"/>
                    </a:srgbClr>
                  </a:outerShdw>
                </a:effectLst>
              </a:rPr>
              <a:t>- </a:t>
            </a:r>
            <a:r>
              <a:rPr lang="en-US" sz="2800" b="1" dirty="0" smtClean="0">
                <a:solidFill>
                  <a:srgbClr val="C00000"/>
                </a:solidFill>
                <a:effectLst>
                  <a:outerShdw blurRad="38100" dist="38100" dir="2700000" algn="tl">
                    <a:srgbClr val="000000">
                      <a:alpha val="43137"/>
                    </a:srgbClr>
                  </a:outerShdw>
                </a:effectLst>
              </a:rPr>
              <a:t>CRMS</a:t>
            </a:r>
            <a:endParaRPr lang="el-GR" sz="2800" b="1" dirty="0">
              <a:solidFill>
                <a:srgbClr val="C00000"/>
              </a:solidFill>
              <a:effectLst>
                <a:outerShdw blurRad="38100" dist="38100" dir="2700000" algn="tl">
                  <a:srgbClr val="000000">
                    <a:alpha val="43137"/>
                  </a:srgbClr>
                </a:outerShdw>
              </a:effectLst>
            </a:endParaRPr>
          </a:p>
        </p:txBody>
      </p:sp>
      <p:sp>
        <p:nvSpPr>
          <p:cNvPr id="6" name="5 - Θέση περιεχομένου"/>
          <p:cNvSpPr>
            <a:spLocks noGrp="1"/>
          </p:cNvSpPr>
          <p:nvPr>
            <p:ph sz="half" idx="2"/>
          </p:nvPr>
        </p:nvSpPr>
        <p:spPr>
          <a:xfrm>
            <a:off x="304800" y="2057400"/>
            <a:ext cx="8458200" cy="4114800"/>
          </a:xfrm>
          <a:effectLst>
            <a:glow rad="63500">
              <a:schemeClr val="accent1">
                <a:satMod val="175000"/>
                <a:alpha val="40000"/>
              </a:schemeClr>
            </a:glow>
            <a:outerShdw blurRad="50800" dist="38100" dir="13500000" algn="br"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a:lstStyle/>
          <a:p>
            <a:pPr algn="just">
              <a:lnSpc>
                <a:spcPct val="150000"/>
              </a:lnSpc>
            </a:pPr>
            <a:r>
              <a:rPr lang="el-GR" sz="2200" dirty="0" smtClean="0">
                <a:solidFill>
                  <a:schemeClr val="bg1"/>
                </a:solidFill>
              </a:rPr>
              <a:t>Ενιαία πλατφόρμα </a:t>
            </a:r>
            <a:r>
              <a:rPr lang="el-GR" sz="2200" dirty="0">
                <a:solidFill>
                  <a:schemeClr val="bg1"/>
                </a:solidFill>
              </a:rPr>
              <a:t>αμφίδρομης διαχείρισης της σχέσης  κράτους-πολίτη-επιχειρήσεων με χρήση ψηφιακών </a:t>
            </a:r>
            <a:r>
              <a:rPr lang="el-GR" sz="2200" dirty="0" smtClean="0">
                <a:solidFill>
                  <a:schemeClr val="bg1"/>
                </a:solidFill>
              </a:rPr>
              <a:t>τεχνολογιών</a:t>
            </a:r>
          </a:p>
          <a:p>
            <a:pPr algn="just">
              <a:lnSpc>
                <a:spcPct val="150000"/>
              </a:lnSpc>
            </a:pPr>
            <a:r>
              <a:rPr lang="el-GR" sz="2200" dirty="0" smtClean="0">
                <a:solidFill>
                  <a:schemeClr val="bg1"/>
                </a:solidFill>
              </a:rPr>
              <a:t>Όλες </a:t>
            </a:r>
            <a:r>
              <a:rPr lang="el-GR" sz="2200" dirty="0">
                <a:solidFill>
                  <a:schemeClr val="bg1"/>
                </a:solidFill>
              </a:rPr>
              <a:t>οι υπηρεσίες </a:t>
            </a:r>
            <a:r>
              <a:rPr lang="el-GR" sz="2200" dirty="0" smtClean="0">
                <a:solidFill>
                  <a:schemeClr val="bg1"/>
                </a:solidFill>
              </a:rPr>
              <a:t>από </a:t>
            </a:r>
            <a:r>
              <a:rPr lang="el-GR" sz="2200" dirty="0">
                <a:solidFill>
                  <a:schemeClr val="bg1"/>
                </a:solidFill>
              </a:rPr>
              <a:t>ένα μοναδικό σημείο (π.χ. </a:t>
            </a:r>
            <a:r>
              <a:rPr lang="el-GR" sz="2200" dirty="0" smtClean="0">
                <a:solidFill>
                  <a:schemeClr val="bg1"/>
                </a:solidFill>
              </a:rPr>
              <a:t>Άδειες, </a:t>
            </a:r>
            <a:r>
              <a:rPr lang="el-GR" sz="2200" dirty="0">
                <a:solidFill>
                  <a:schemeClr val="bg1"/>
                </a:solidFill>
              </a:rPr>
              <a:t>Πιστοποιητικά, βεβαιώσεις, Δηλώσεις) </a:t>
            </a:r>
            <a:endParaRPr lang="el-GR" sz="2200" dirty="0" smtClean="0">
              <a:solidFill>
                <a:schemeClr val="bg1"/>
              </a:solidFill>
            </a:endParaRPr>
          </a:p>
          <a:p>
            <a:pPr algn="just">
              <a:lnSpc>
                <a:spcPct val="150000"/>
              </a:lnSpc>
            </a:pPr>
            <a:r>
              <a:rPr lang="el-GR" sz="2200" dirty="0" smtClean="0">
                <a:solidFill>
                  <a:schemeClr val="bg1"/>
                </a:solidFill>
              </a:rPr>
              <a:t>Όλες </a:t>
            </a:r>
            <a:r>
              <a:rPr lang="el-GR" sz="2200" dirty="0">
                <a:solidFill>
                  <a:schemeClr val="bg1"/>
                </a:solidFill>
              </a:rPr>
              <a:t>οι πληροφορίες </a:t>
            </a:r>
            <a:r>
              <a:rPr lang="el-GR" sz="2200" dirty="0" smtClean="0">
                <a:solidFill>
                  <a:schemeClr val="bg1"/>
                </a:solidFill>
              </a:rPr>
              <a:t>από </a:t>
            </a:r>
            <a:r>
              <a:rPr lang="el-GR" sz="2200" dirty="0">
                <a:solidFill>
                  <a:schemeClr val="bg1"/>
                </a:solidFill>
              </a:rPr>
              <a:t>ένα μοναδικό σημείο   (π.χ. ΕΛΣΤΑΤ)</a:t>
            </a:r>
          </a:p>
          <a:p>
            <a:pPr algn="just">
              <a:lnSpc>
                <a:spcPct val="150000"/>
              </a:lnSpc>
            </a:pPr>
            <a:r>
              <a:rPr lang="el-GR" sz="2200" dirty="0" smtClean="0">
                <a:solidFill>
                  <a:schemeClr val="bg1"/>
                </a:solidFill>
              </a:rPr>
              <a:t>Όλες </a:t>
            </a:r>
            <a:r>
              <a:rPr lang="el-GR" sz="2200" dirty="0">
                <a:solidFill>
                  <a:schemeClr val="bg1"/>
                </a:solidFill>
              </a:rPr>
              <a:t>οι συναλλαγές από ένα μοναδικό σημείο  </a:t>
            </a:r>
            <a:r>
              <a:rPr lang="el-GR" sz="2200" dirty="0" smtClean="0">
                <a:solidFill>
                  <a:schemeClr val="bg1"/>
                </a:solidFill>
              </a:rPr>
              <a:t>(</a:t>
            </a:r>
            <a:r>
              <a:rPr lang="el-GR" sz="2200" dirty="0">
                <a:solidFill>
                  <a:schemeClr val="bg1"/>
                </a:solidFill>
              </a:rPr>
              <a:t>e-</a:t>
            </a:r>
            <a:r>
              <a:rPr lang="el-GR" sz="2200" dirty="0" err="1">
                <a:solidFill>
                  <a:schemeClr val="bg1"/>
                </a:solidFill>
              </a:rPr>
              <a:t>Παραβολ</a:t>
            </a:r>
            <a:r>
              <a:rPr lang="el-GR" sz="2200" dirty="0">
                <a:solidFill>
                  <a:schemeClr val="bg1"/>
                </a:solidFill>
              </a:rPr>
              <a:t>ο)</a:t>
            </a:r>
          </a:p>
          <a:p>
            <a:pPr algn="just">
              <a:lnSpc>
                <a:spcPct val="150000"/>
              </a:lnSpc>
            </a:pPr>
            <a:endParaRPr lang="el-GR" sz="2200" dirty="0">
              <a:solidFill>
                <a:schemeClr val="bg1"/>
              </a:solidFill>
            </a:endParaRPr>
          </a:p>
        </p:txBody>
      </p:sp>
      <p:sp>
        <p:nvSpPr>
          <p:cNvPr id="4" name="TextBox 3"/>
          <p:cNvSpPr txBox="1"/>
          <p:nvPr/>
        </p:nvSpPr>
        <p:spPr>
          <a:xfrm>
            <a:off x="3429000" y="0"/>
            <a:ext cx="5715000" cy="830997"/>
          </a:xfrm>
          <a:prstGeom prst="rect">
            <a:avLst/>
          </a:prstGeom>
          <a:noFill/>
        </p:spPr>
        <p:txBody>
          <a:bodyPr wrap="square" rtlCol="0">
            <a:spAutoFit/>
          </a:bodyPr>
          <a:lstStyle/>
          <a:p>
            <a:pPr algn="ctr"/>
            <a:r>
              <a:rPr lang="el-GR" sz="2400" b="1" dirty="0" smtClean="0">
                <a:solidFill>
                  <a:schemeClr val="accent3"/>
                </a:solidFill>
                <a:latin typeface="+mn-lt"/>
              </a:rPr>
              <a:t>Σχέδιο Δράσης</a:t>
            </a:r>
          </a:p>
          <a:p>
            <a:pPr algn="ctr"/>
            <a:r>
              <a:rPr lang="el-GR" sz="2400" b="1" dirty="0" smtClean="0">
                <a:solidFill>
                  <a:schemeClr val="accent3"/>
                </a:solidFill>
                <a:latin typeface="+mn-lt"/>
              </a:rPr>
              <a:t> για την Ηλεκτρονική Διακυβέρνηση </a:t>
            </a:r>
          </a:p>
        </p:txBody>
      </p:sp>
    </p:spTree>
    <p:extLst>
      <p:ext uri="{BB962C8B-B14F-4D97-AF65-F5344CB8AC3E}">
        <p14:creationId xmlns:p14="http://schemas.microsoft.com/office/powerpoint/2010/main" val="26850391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229600" cy="71913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342900" indent="-342900" algn="ctr"/>
            <a:r>
              <a:rPr lang="el-GR" sz="2800" b="1" dirty="0" smtClean="0">
                <a:solidFill>
                  <a:srgbClr val="C00000"/>
                </a:solidFill>
                <a:effectLst>
                  <a:outerShdw blurRad="38100" dist="38100" dir="2700000" algn="tl">
                    <a:srgbClr val="000000">
                      <a:alpha val="43137"/>
                    </a:srgbClr>
                  </a:outerShdw>
                </a:effectLst>
              </a:rPr>
              <a:t>Μητρώο Πληροφοριακών Εφαρμογών - </a:t>
            </a:r>
            <a:r>
              <a:rPr lang="en-US" sz="2800" b="1" dirty="0" smtClean="0">
                <a:solidFill>
                  <a:srgbClr val="C00000"/>
                </a:solidFill>
                <a:effectLst>
                  <a:outerShdw blurRad="38100" dist="38100" dir="2700000" algn="tl">
                    <a:srgbClr val="000000">
                      <a:alpha val="43137"/>
                    </a:srgbClr>
                  </a:outerShdw>
                </a:effectLst>
              </a:rPr>
              <a:t>IT POLICY</a:t>
            </a:r>
            <a:endParaRPr lang="el-GR" sz="2800" b="1" dirty="0">
              <a:solidFill>
                <a:srgbClr val="C00000"/>
              </a:solidFill>
              <a:effectLst>
                <a:outerShdw blurRad="38100" dist="38100" dir="2700000" algn="tl">
                  <a:srgbClr val="000000">
                    <a:alpha val="43137"/>
                  </a:srgbClr>
                </a:outerShdw>
              </a:effectLst>
            </a:endParaRPr>
          </a:p>
        </p:txBody>
      </p:sp>
      <p:sp>
        <p:nvSpPr>
          <p:cNvPr id="6" name="5 - Θέση περιεχομένου"/>
          <p:cNvSpPr>
            <a:spLocks noGrp="1"/>
          </p:cNvSpPr>
          <p:nvPr>
            <p:ph sz="half" idx="2"/>
          </p:nvPr>
        </p:nvSpPr>
        <p:spPr>
          <a:xfrm>
            <a:off x="381000" y="1752600"/>
            <a:ext cx="8458200" cy="4648200"/>
          </a:xfrm>
          <a:effectLst>
            <a:glow rad="63500">
              <a:schemeClr val="accent1">
                <a:satMod val="175000"/>
                <a:alpha val="40000"/>
              </a:schemeClr>
            </a:glow>
            <a:outerShdw blurRad="50800" dist="38100" dir="13500000" algn="br"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a:lstStyle/>
          <a:p>
            <a:pPr algn="just">
              <a:lnSpc>
                <a:spcPct val="150000"/>
              </a:lnSpc>
            </a:pPr>
            <a:endParaRPr lang="el-GR" sz="2200" dirty="0" smtClean="0">
              <a:solidFill>
                <a:schemeClr val="bg1"/>
              </a:solidFill>
            </a:endParaRPr>
          </a:p>
          <a:p>
            <a:pPr algn="just">
              <a:lnSpc>
                <a:spcPct val="150000"/>
              </a:lnSpc>
            </a:pPr>
            <a:r>
              <a:rPr lang="el-GR" sz="2200" dirty="0" smtClean="0">
                <a:solidFill>
                  <a:schemeClr val="bg1"/>
                </a:solidFill>
              </a:rPr>
              <a:t>Συνολική καταγραφή του ψηφιακού εξοπλισμού του Δημοσίου</a:t>
            </a:r>
          </a:p>
          <a:p>
            <a:pPr algn="just">
              <a:lnSpc>
                <a:spcPct val="150000"/>
              </a:lnSpc>
            </a:pPr>
            <a:r>
              <a:rPr lang="el-GR" sz="2200" dirty="0" smtClean="0">
                <a:solidFill>
                  <a:schemeClr val="bg1"/>
                </a:solidFill>
              </a:rPr>
              <a:t>Από την προμήθεια έως την ανακύκλωση: Τι έχει και τι κατέχει το Δημόσιο</a:t>
            </a:r>
          </a:p>
          <a:p>
            <a:pPr algn="just">
              <a:lnSpc>
                <a:spcPct val="150000"/>
              </a:lnSpc>
            </a:pPr>
            <a:r>
              <a:rPr lang="el-GR" sz="2200" dirty="0" smtClean="0">
                <a:solidFill>
                  <a:schemeClr val="bg1"/>
                </a:solidFill>
              </a:rPr>
              <a:t>Ενιαίο πλαίσιο από πολιτικές &amp; κανόνες για τη διαχείριση της Δημόσιας  Πληροφορικής </a:t>
            </a:r>
          </a:p>
          <a:p>
            <a:pPr algn="just">
              <a:lnSpc>
                <a:spcPct val="150000"/>
              </a:lnSpc>
            </a:pPr>
            <a:r>
              <a:rPr lang="el-GR" sz="2200" dirty="0" smtClean="0">
                <a:solidFill>
                  <a:schemeClr val="bg1"/>
                </a:solidFill>
              </a:rPr>
              <a:t>Φρένο </a:t>
            </a:r>
            <a:r>
              <a:rPr lang="el-GR" sz="2200" dirty="0">
                <a:solidFill>
                  <a:schemeClr val="bg1"/>
                </a:solidFill>
              </a:rPr>
              <a:t>στη σπατάλη και προστασία δημόσιας ψηφιακής περιουσίας  μέσω αποτελεσματικού </a:t>
            </a:r>
            <a:r>
              <a:rPr lang="el-GR" sz="2200" dirty="0" smtClean="0">
                <a:solidFill>
                  <a:schemeClr val="bg1"/>
                </a:solidFill>
              </a:rPr>
              <a:t>ελέγχου </a:t>
            </a:r>
            <a:r>
              <a:rPr lang="el-GR" sz="2200" dirty="0">
                <a:solidFill>
                  <a:schemeClr val="bg1"/>
                </a:solidFill>
              </a:rPr>
              <a:t>και διαφάνειας </a:t>
            </a:r>
            <a:endParaRPr lang="el-GR" sz="2200" dirty="0" smtClean="0">
              <a:solidFill>
                <a:schemeClr val="bg1"/>
              </a:solidFill>
            </a:endParaRPr>
          </a:p>
          <a:p>
            <a:pPr algn="just">
              <a:lnSpc>
                <a:spcPct val="150000"/>
              </a:lnSpc>
            </a:pPr>
            <a:endParaRPr lang="el-GR" sz="2200" dirty="0">
              <a:solidFill>
                <a:schemeClr val="bg1"/>
              </a:solidFill>
            </a:endParaRPr>
          </a:p>
        </p:txBody>
      </p:sp>
      <p:sp>
        <p:nvSpPr>
          <p:cNvPr id="4" name="TextBox 3"/>
          <p:cNvSpPr txBox="1"/>
          <p:nvPr/>
        </p:nvSpPr>
        <p:spPr>
          <a:xfrm>
            <a:off x="3886200" y="0"/>
            <a:ext cx="5257800" cy="830997"/>
          </a:xfrm>
          <a:prstGeom prst="rect">
            <a:avLst/>
          </a:prstGeom>
          <a:noFill/>
        </p:spPr>
        <p:txBody>
          <a:bodyPr wrap="square" rtlCol="0">
            <a:spAutoFit/>
          </a:bodyPr>
          <a:lstStyle/>
          <a:p>
            <a:pPr algn="ctr"/>
            <a:r>
              <a:rPr lang="el-GR" sz="2400" b="1" dirty="0" smtClean="0">
                <a:solidFill>
                  <a:schemeClr val="accent3"/>
                </a:solidFill>
                <a:latin typeface="+mn-lt"/>
              </a:rPr>
              <a:t>Σχέδιο Δράσης</a:t>
            </a:r>
          </a:p>
          <a:p>
            <a:pPr algn="ctr"/>
            <a:r>
              <a:rPr lang="el-GR" sz="2400" b="1" dirty="0" smtClean="0">
                <a:solidFill>
                  <a:schemeClr val="accent3"/>
                </a:solidFill>
                <a:latin typeface="+mn-lt"/>
              </a:rPr>
              <a:t>για την Ηλεκτρονική Διακυβέρνηση </a:t>
            </a:r>
          </a:p>
        </p:txBody>
      </p:sp>
    </p:spTree>
    <p:extLst>
      <p:ext uri="{BB962C8B-B14F-4D97-AF65-F5344CB8AC3E}">
        <p14:creationId xmlns:p14="http://schemas.microsoft.com/office/powerpoint/2010/main" val="3623179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52400" y="838200"/>
            <a:ext cx="8839200" cy="71913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342900" indent="-342900" algn="ctr"/>
            <a:r>
              <a:rPr lang="el-GR" sz="2800" b="1" dirty="0" smtClean="0">
                <a:solidFill>
                  <a:srgbClr val="C00000"/>
                </a:solidFill>
                <a:effectLst>
                  <a:outerShdw blurRad="38100" dist="38100" dir="2700000" algn="tl">
                    <a:srgbClr val="000000">
                      <a:alpha val="43137"/>
                    </a:srgbClr>
                  </a:outerShdw>
                </a:effectLst>
                <a:latin typeface="+mj-lt"/>
                <a:ea typeface="+mj-ea"/>
                <a:cs typeface="+mj-cs"/>
              </a:rPr>
              <a:t>Τομεακά έργα</a:t>
            </a:r>
            <a:r>
              <a:rPr lang="en-US" sz="2800" b="1" dirty="0" smtClean="0">
                <a:solidFill>
                  <a:srgbClr val="C00000"/>
                </a:solidFill>
                <a:effectLst>
                  <a:outerShdw blurRad="38100" dist="38100" dir="2700000" algn="tl">
                    <a:srgbClr val="000000">
                      <a:alpha val="43137"/>
                    </a:srgbClr>
                  </a:outerShdw>
                </a:effectLst>
                <a:latin typeface="+mj-lt"/>
                <a:ea typeface="+mj-ea"/>
                <a:cs typeface="+mj-cs"/>
              </a:rPr>
              <a:t> </a:t>
            </a:r>
            <a:r>
              <a:rPr lang="el-GR" sz="1800" b="1" dirty="0" smtClean="0">
                <a:solidFill>
                  <a:schemeClr val="tx1">
                    <a:lumMod val="65000"/>
                    <a:lumOff val="35000"/>
                  </a:schemeClr>
                </a:solidFill>
                <a:effectLst>
                  <a:outerShdw blurRad="38100" dist="38100" dir="2700000" algn="tl">
                    <a:srgbClr val="000000">
                      <a:alpha val="43137"/>
                    </a:srgbClr>
                  </a:outerShdw>
                </a:effectLst>
              </a:rPr>
              <a:t>(ενδεικτικά παραδείγματα) </a:t>
            </a:r>
            <a:endParaRPr lang="el-GR" sz="1800" b="1" dirty="0">
              <a:solidFill>
                <a:schemeClr val="tx1">
                  <a:lumMod val="65000"/>
                  <a:lumOff val="35000"/>
                </a:schemeClr>
              </a:solidFill>
              <a:effectLst>
                <a:outerShdw blurRad="38100" dist="38100" dir="2700000" algn="tl">
                  <a:srgbClr val="000000">
                    <a:alpha val="43137"/>
                  </a:srgbClr>
                </a:outerShdw>
              </a:effectLst>
              <a:latin typeface="+mj-lt"/>
              <a:ea typeface="+mj-ea"/>
              <a:cs typeface="+mj-cs"/>
            </a:endParaRPr>
          </a:p>
        </p:txBody>
      </p:sp>
      <p:sp>
        <p:nvSpPr>
          <p:cNvPr id="3" name="2 - Θέση περιεχομένου"/>
          <p:cNvSpPr>
            <a:spLocks noGrp="1"/>
          </p:cNvSpPr>
          <p:nvPr>
            <p:ph idx="1"/>
          </p:nvPr>
        </p:nvSpPr>
        <p:spPr>
          <a:xfrm>
            <a:off x="457200" y="1676400"/>
            <a:ext cx="8458200" cy="4953000"/>
          </a:xfrm>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t" anchorCtr="0" compatLnSpc="1">
            <a:prstTxWarp prst="textNoShape">
              <a:avLst/>
            </a:prstTxWarp>
          </a:bodyPr>
          <a:lstStyle/>
          <a:p>
            <a:pPr marL="0" indent="0" algn="just">
              <a:buNone/>
            </a:pPr>
            <a:r>
              <a:rPr lang="el-GR" sz="2400" b="1" u="sng" dirty="0" smtClean="0">
                <a:solidFill>
                  <a:schemeClr val="bg1"/>
                </a:solidFill>
              </a:rPr>
              <a:t>Υπουργείο </a:t>
            </a:r>
            <a:r>
              <a:rPr lang="el-GR" sz="2400" b="1" u="sng" dirty="0">
                <a:solidFill>
                  <a:schemeClr val="bg1"/>
                </a:solidFill>
              </a:rPr>
              <a:t>Οικονομικών </a:t>
            </a:r>
          </a:p>
          <a:p>
            <a:pPr algn="just"/>
            <a:r>
              <a:rPr lang="el-GR" sz="2200" dirty="0" smtClean="0">
                <a:solidFill>
                  <a:schemeClr val="bg1"/>
                </a:solidFill>
              </a:rPr>
              <a:t>Ψηφιακές υπηρεσίες δημόσιας περιουσίας </a:t>
            </a:r>
            <a:endParaRPr lang="el-GR" sz="2200" dirty="0">
              <a:solidFill>
                <a:schemeClr val="bg1"/>
              </a:solidFill>
            </a:endParaRPr>
          </a:p>
          <a:p>
            <a:pPr algn="just"/>
            <a:r>
              <a:rPr lang="el-GR" sz="2200" dirty="0" smtClean="0">
                <a:solidFill>
                  <a:schemeClr val="bg1"/>
                </a:solidFill>
              </a:rPr>
              <a:t>Ενιαία μισθοδοσία για </a:t>
            </a:r>
            <a:r>
              <a:rPr lang="el-GR" sz="2200" dirty="0">
                <a:solidFill>
                  <a:schemeClr val="bg1"/>
                </a:solidFill>
              </a:rPr>
              <a:t>όλους τους Υπαλλήλους </a:t>
            </a:r>
          </a:p>
          <a:p>
            <a:pPr algn="just"/>
            <a:r>
              <a:rPr lang="el-GR" sz="2200" dirty="0" smtClean="0">
                <a:solidFill>
                  <a:schemeClr val="bg1"/>
                </a:solidFill>
              </a:rPr>
              <a:t>Ο.Π.Σ. Δημοσιονομικής Πολιτικής(</a:t>
            </a:r>
            <a:r>
              <a:rPr lang="en-US" sz="2200" dirty="0">
                <a:solidFill>
                  <a:schemeClr val="bg1"/>
                </a:solidFill>
              </a:rPr>
              <a:t>ERP)</a:t>
            </a:r>
            <a:endParaRPr lang="el-GR" sz="2200" dirty="0">
              <a:solidFill>
                <a:schemeClr val="bg1"/>
              </a:solidFill>
            </a:endParaRPr>
          </a:p>
          <a:p>
            <a:pPr marL="0" indent="0" algn="just">
              <a:buNone/>
            </a:pPr>
            <a:endParaRPr lang="el-GR" sz="2200" dirty="0">
              <a:solidFill>
                <a:schemeClr val="bg1"/>
              </a:solidFill>
            </a:endParaRPr>
          </a:p>
          <a:p>
            <a:pPr marL="0" indent="0" algn="just">
              <a:buNone/>
            </a:pPr>
            <a:r>
              <a:rPr lang="el-GR" sz="2400" b="1" u="sng" dirty="0" smtClean="0">
                <a:solidFill>
                  <a:schemeClr val="bg1"/>
                </a:solidFill>
              </a:rPr>
              <a:t>Υπουργείο  </a:t>
            </a:r>
            <a:r>
              <a:rPr lang="el-GR" sz="2400" b="1" u="sng" dirty="0">
                <a:solidFill>
                  <a:schemeClr val="bg1"/>
                </a:solidFill>
              </a:rPr>
              <a:t>Δικαιοσύνης </a:t>
            </a:r>
          </a:p>
          <a:p>
            <a:pPr algn="just"/>
            <a:r>
              <a:rPr lang="el-GR" sz="2200" dirty="0">
                <a:solidFill>
                  <a:schemeClr val="bg1"/>
                </a:solidFill>
              </a:rPr>
              <a:t>Εθνικό Ποινικό Μητρώο </a:t>
            </a:r>
          </a:p>
          <a:p>
            <a:pPr algn="just"/>
            <a:r>
              <a:rPr lang="el-GR" sz="2200" dirty="0">
                <a:solidFill>
                  <a:schemeClr val="bg1"/>
                </a:solidFill>
              </a:rPr>
              <a:t>Σύστημα Διαχείρισης Δικαστικών Υποθέσεων (ΟΣΔΔΥ) για την Ποινική και Πολιτική Διαδικασία  </a:t>
            </a:r>
          </a:p>
          <a:p>
            <a:pPr algn="just"/>
            <a:r>
              <a:rPr lang="el-GR" sz="2200" dirty="0">
                <a:solidFill>
                  <a:schemeClr val="bg1"/>
                </a:solidFill>
              </a:rPr>
              <a:t>Ψηφιακή Καταγραφή, Αποθήκευση και Διάθεση Πρακτικών Συνεδριάσεων </a:t>
            </a:r>
          </a:p>
          <a:p>
            <a:pPr algn="just"/>
            <a:endParaRPr lang="el-GR" sz="2200" dirty="0">
              <a:solidFill>
                <a:schemeClr val="bg1"/>
              </a:solidFill>
            </a:endParaRPr>
          </a:p>
        </p:txBody>
      </p:sp>
      <p:sp>
        <p:nvSpPr>
          <p:cNvPr id="4" name="TextBox 3"/>
          <p:cNvSpPr txBox="1"/>
          <p:nvPr/>
        </p:nvSpPr>
        <p:spPr>
          <a:xfrm>
            <a:off x="3886200" y="0"/>
            <a:ext cx="5257800" cy="830997"/>
          </a:xfrm>
          <a:prstGeom prst="rect">
            <a:avLst/>
          </a:prstGeom>
          <a:noFill/>
        </p:spPr>
        <p:txBody>
          <a:bodyPr wrap="square" rtlCol="0">
            <a:spAutoFit/>
          </a:bodyPr>
          <a:lstStyle/>
          <a:p>
            <a:pPr algn="ctr"/>
            <a:r>
              <a:rPr lang="el-GR" sz="2400" b="1" dirty="0" smtClean="0">
                <a:solidFill>
                  <a:schemeClr val="accent3"/>
                </a:solidFill>
                <a:latin typeface="+mn-lt"/>
              </a:rPr>
              <a:t>Σχέδιο Δράσης</a:t>
            </a:r>
          </a:p>
          <a:p>
            <a:pPr algn="ctr"/>
            <a:r>
              <a:rPr lang="el-GR" sz="2400" b="1" dirty="0" smtClean="0">
                <a:solidFill>
                  <a:schemeClr val="accent3"/>
                </a:solidFill>
                <a:latin typeface="+mn-lt"/>
              </a:rPr>
              <a:t>για την Ηλεκτρονική Διακυβέρνηση </a:t>
            </a:r>
          </a:p>
        </p:txBody>
      </p:sp>
    </p:spTree>
    <p:extLst>
      <p:ext uri="{BB962C8B-B14F-4D97-AF65-F5344CB8AC3E}">
        <p14:creationId xmlns:p14="http://schemas.microsoft.com/office/powerpoint/2010/main" val="35973318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04800" y="1447800"/>
            <a:ext cx="8610600" cy="5159424"/>
          </a:xfrm>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t" anchorCtr="0" compatLnSpc="1">
            <a:prstTxWarp prst="textNoShape">
              <a:avLst/>
            </a:prstTxWarp>
          </a:bodyPr>
          <a:lstStyle/>
          <a:p>
            <a:pPr marL="0" indent="0" algn="just">
              <a:buNone/>
            </a:pPr>
            <a:r>
              <a:rPr lang="el-GR" sz="2400" b="1" u="sng" dirty="0" smtClean="0">
                <a:solidFill>
                  <a:schemeClr val="bg1"/>
                </a:solidFill>
              </a:rPr>
              <a:t>Υπουργείο  </a:t>
            </a:r>
            <a:r>
              <a:rPr lang="el-GR" sz="2400" b="1" u="sng" dirty="0">
                <a:solidFill>
                  <a:schemeClr val="bg1"/>
                </a:solidFill>
              </a:rPr>
              <a:t>Υγείας </a:t>
            </a:r>
          </a:p>
          <a:p>
            <a:pPr algn="just"/>
            <a:r>
              <a:rPr lang="el-GR" sz="2200" dirty="0">
                <a:solidFill>
                  <a:schemeClr val="bg1"/>
                </a:solidFill>
              </a:rPr>
              <a:t>Ενιαίο Πληροφοριακό Σύστημα για την Υποστήριξη των Επιχειρησιακών Λειτουργιών Μονάδων Υγείας του ΕΣΥ</a:t>
            </a:r>
          </a:p>
          <a:p>
            <a:pPr algn="just"/>
            <a:r>
              <a:rPr lang="el-GR" sz="2200" dirty="0">
                <a:solidFill>
                  <a:schemeClr val="bg1"/>
                </a:solidFill>
              </a:rPr>
              <a:t>Ανάπτυξη συστήματος Ηλεκτρονικής  </a:t>
            </a:r>
            <a:r>
              <a:rPr lang="el-GR" sz="2200" dirty="0" err="1">
                <a:solidFill>
                  <a:schemeClr val="bg1"/>
                </a:solidFill>
              </a:rPr>
              <a:t>Συνταγογράφησης</a:t>
            </a:r>
            <a:endParaRPr lang="el-GR" sz="2200" dirty="0">
              <a:solidFill>
                <a:schemeClr val="bg1"/>
              </a:solidFill>
            </a:endParaRPr>
          </a:p>
          <a:p>
            <a:pPr algn="just"/>
            <a:r>
              <a:rPr lang="el-GR" sz="2200" dirty="0">
                <a:solidFill>
                  <a:schemeClr val="bg1"/>
                </a:solidFill>
              </a:rPr>
              <a:t>Σύστημα Διαχείρισης και Επιχειρηματικής Ευφυΐας ΕΣΥ</a:t>
            </a:r>
          </a:p>
          <a:p>
            <a:pPr marL="0" indent="0" algn="just">
              <a:buNone/>
            </a:pPr>
            <a:r>
              <a:rPr lang="el-GR" sz="2400" b="1" u="sng" dirty="0" smtClean="0">
                <a:solidFill>
                  <a:schemeClr val="bg1"/>
                </a:solidFill>
              </a:rPr>
              <a:t>Ασφαλιστικά  </a:t>
            </a:r>
            <a:r>
              <a:rPr lang="el-GR" sz="2400" b="1" u="sng" dirty="0">
                <a:solidFill>
                  <a:schemeClr val="bg1"/>
                </a:solidFill>
              </a:rPr>
              <a:t>Ταμεία </a:t>
            </a:r>
          </a:p>
          <a:p>
            <a:pPr algn="just"/>
            <a:r>
              <a:rPr lang="el-GR" sz="2200" dirty="0" smtClean="0">
                <a:solidFill>
                  <a:schemeClr val="bg1"/>
                </a:solidFill>
              </a:rPr>
              <a:t>Ηλεκτρονικές υπηρεσίες για την στρατηγική ανάπτυξη της κοινωνικής ασφάλισης</a:t>
            </a:r>
            <a:endParaRPr lang="el-GR" sz="2200" dirty="0">
              <a:solidFill>
                <a:schemeClr val="bg1"/>
              </a:solidFill>
            </a:endParaRPr>
          </a:p>
          <a:p>
            <a:pPr algn="just"/>
            <a:r>
              <a:rPr lang="el-GR" sz="2200" dirty="0">
                <a:solidFill>
                  <a:schemeClr val="bg1"/>
                </a:solidFill>
              </a:rPr>
              <a:t>Απλούστευση διαδικασιών ασφάλισης και συντάξεων Φορέων Κοινωνικής Ασφάλισης και </a:t>
            </a:r>
            <a:r>
              <a:rPr lang="el-GR" sz="2200" dirty="0" err="1">
                <a:solidFill>
                  <a:schemeClr val="bg1"/>
                </a:solidFill>
              </a:rPr>
              <a:t>ηλεκτρονικοποίηση</a:t>
            </a:r>
            <a:r>
              <a:rPr lang="el-GR" sz="2200" dirty="0">
                <a:solidFill>
                  <a:schemeClr val="bg1"/>
                </a:solidFill>
              </a:rPr>
              <a:t> αρχείου Φορέων Κοινωνικής Ασφάλισης </a:t>
            </a:r>
          </a:p>
          <a:p>
            <a:pPr algn="just"/>
            <a:r>
              <a:rPr lang="el-GR" sz="2200" dirty="0">
                <a:solidFill>
                  <a:schemeClr val="bg1"/>
                </a:solidFill>
              </a:rPr>
              <a:t>Ο</a:t>
            </a:r>
            <a:r>
              <a:rPr lang="el-GR" sz="2200" dirty="0" smtClean="0">
                <a:solidFill>
                  <a:schemeClr val="bg1"/>
                </a:solidFill>
              </a:rPr>
              <a:t>λοκλήρωση </a:t>
            </a:r>
            <a:r>
              <a:rPr lang="el-GR" sz="2200" dirty="0">
                <a:solidFill>
                  <a:schemeClr val="bg1"/>
                </a:solidFill>
              </a:rPr>
              <a:t>του Εθνικού Μητρώου Ασφαλισμένων, Εργοδοτών και Συνταξιούχων</a:t>
            </a:r>
          </a:p>
        </p:txBody>
      </p:sp>
      <p:sp>
        <p:nvSpPr>
          <p:cNvPr id="4" name="TextBox 3"/>
          <p:cNvSpPr txBox="1"/>
          <p:nvPr/>
        </p:nvSpPr>
        <p:spPr>
          <a:xfrm>
            <a:off x="3886200" y="0"/>
            <a:ext cx="5257800" cy="830997"/>
          </a:xfrm>
          <a:prstGeom prst="rect">
            <a:avLst/>
          </a:prstGeom>
          <a:noFill/>
        </p:spPr>
        <p:txBody>
          <a:bodyPr wrap="square" rtlCol="0">
            <a:spAutoFit/>
          </a:bodyPr>
          <a:lstStyle/>
          <a:p>
            <a:pPr algn="ctr"/>
            <a:r>
              <a:rPr lang="el-GR" sz="2400" b="1" dirty="0" smtClean="0">
                <a:solidFill>
                  <a:schemeClr val="accent3"/>
                </a:solidFill>
                <a:latin typeface="+mn-lt"/>
              </a:rPr>
              <a:t>Σχέδιο Δράσης</a:t>
            </a:r>
          </a:p>
          <a:p>
            <a:pPr algn="ctr"/>
            <a:r>
              <a:rPr lang="el-GR" sz="2400" b="1" dirty="0" smtClean="0">
                <a:solidFill>
                  <a:schemeClr val="accent3"/>
                </a:solidFill>
                <a:latin typeface="+mn-lt"/>
              </a:rPr>
              <a:t>για την Ηλεκτρονική Διακυβέρνηση </a:t>
            </a:r>
          </a:p>
        </p:txBody>
      </p:sp>
      <p:sp>
        <p:nvSpPr>
          <p:cNvPr id="6" name="1 - Τίτλος"/>
          <p:cNvSpPr>
            <a:spLocks noGrp="1"/>
          </p:cNvSpPr>
          <p:nvPr>
            <p:ph type="title"/>
          </p:nvPr>
        </p:nvSpPr>
        <p:spPr>
          <a:xfrm>
            <a:off x="152400" y="838200"/>
            <a:ext cx="8839200" cy="71913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342900" indent="-342900" algn="ctr"/>
            <a:r>
              <a:rPr lang="el-GR" sz="2800" b="1" dirty="0">
                <a:solidFill>
                  <a:srgbClr val="C00000"/>
                </a:solidFill>
                <a:effectLst>
                  <a:outerShdw blurRad="38100" dist="38100" dir="2700000" algn="tl">
                    <a:srgbClr val="000000">
                      <a:alpha val="43137"/>
                    </a:srgbClr>
                  </a:outerShdw>
                </a:effectLst>
                <a:latin typeface="+mj-lt"/>
                <a:ea typeface="+mj-ea"/>
                <a:cs typeface="+mj-cs"/>
              </a:rPr>
              <a:t>Τομεακά </a:t>
            </a:r>
            <a:r>
              <a:rPr lang="el-GR" sz="2800" b="1" dirty="0" smtClean="0">
                <a:solidFill>
                  <a:srgbClr val="C00000"/>
                </a:solidFill>
                <a:effectLst>
                  <a:outerShdw blurRad="38100" dist="38100" dir="2700000" algn="tl">
                    <a:srgbClr val="000000">
                      <a:alpha val="43137"/>
                    </a:srgbClr>
                  </a:outerShdw>
                </a:effectLst>
                <a:latin typeface="+mj-lt"/>
                <a:ea typeface="+mj-ea"/>
                <a:cs typeface="+mj-cs"/>
              </a:rPr>
              <a:t>έργα</a:t>
            </a:r>
            <a:r>
              <a:rPr lang="en-US" sz="2800" b="1" dirty="0" smtClean="0">
                <a:solidFill>
                  <a:srgbClr val="C00000"/>
                </a:solidFill>
                <a:effectLst>
                  <a:outerShdw blurRad="38100" dist="38100" dir="2700000" algn="tl">
                    <a:srgbClr val="000000">
                      <a:alpha val="43137"/>
                    </a:srgbClr>
                  </a:outerShdw>
                </a:effectLst>
                <a:latin typeface="+mj-lt"/>
                <a:ea typeface="+mj-ea"/>
                <a:cs typeface="+mj-cs"/>
              </a:rPr>
              <a:t> </a:t>
            </a:r>
            <a:r>
              <a:rPr lang="el-GR" sz="1800" b="1" dirty="0" smtClean="0">
                <a:solidFill>
                  <a:schemeClr val="tx1">
                    <a:lumMod val="65000"/>
                    <a:lumOff val="35000"/>
                  </a:schemeClr>
                </a:solidFill>
                <a:effectLst>
                  <a:outerShdw blurRad="38100" dist="38100" dir="2700000" algn="tl">
                    <a:srgbClr val="000000">
                      <a:alpha val="43137"/>
                    </a:srgbClr>
                  </a:outerShdw>
                </a:effectLst>
              </a:rPr>
              <a:t>(ενδεικτικά παραδείγματα) </a:t>
            </a:r>
            <a:endParaRPr lang="el-GR" sz="1800" b="1" dirty="0">
              <a:solidFill>
                <a:schemeClr val="tx1"/>
              </a:solidFill>
              <a:effectLst>
                <a:outerShdw blurRad="38100" dist="38100" dir="2700000" algn="tl">
                  <a:srgbClr val="000000">
                    <a:alpha val="43137"/>
                  </a:srgbClr>
                </a:outerShdw>
              </a:effectLst>
              <a:latin typeface="+mj-lt"/>
              <a:ea typeface="+mj-ea"/>
              <a:cs typeface="+mj-cs"/>
            </a:endParaRPr>
          </a:p>
        </p:txBody>
      </p:sp>
    </p:spTree>
    <p:extLst>
      <p:ext uri="{BB962C8B-B14F-4D97-AF65-F5344CB8AC3E}">
        <p14:creationId xmlns:p14="http://schemas.microsoft.com/office/powerpoint/2010/main" val="29045564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a:xfrm>
            <a:off x="609600" y="838200"/>
            <a:ext cx="8229600" cy="8509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342900" indent="-342900" algn="ctr"/>
            <a:r>
              <a:rPr lang="el-GR" altLang="el-GR" sz="2400" b="1" dirty="0">
                <a:solidFill>
                  <a:srgbClr val="C00000"/>
                </a:solidFill>
                <a:effectLst>
                  <a:outerShdw blurRad="38100" dist="38100" dir="2700000" algn="tl">
                    <a:srgbClr val="000000">
                      <a:alpha val="43137"/>
                    </a:srgbClr>
                  </a:outerShdw>
                </a:effectLst>
              </a:rPr>
              <a:t>Το ΟΡΑΜΑ της Ηλεκτρονικής Διακυβέρνησης </a:t>
            </a:r>
            <a:endParaRPr lang="en-US" altLang="el-GR" sz="2400" b="1" dirty="0">
              <a:solidFill>
                <a:srgbClr val="C00000"/>
              </a:solidFill>
              <a:effectLst>
                <a:outerShdw blurRad="38100" dist="38100" dir="2700000" algn="tl">
                  <a:srgbClr val="000000">
                    <a:alpha val="43137"/>
                  </a:srgbClr>
                </a:outerShdw>
              </a:effectLst>
            </a:endParaRPr>
          </a:p>
        </p:txBody>
      </p:sp>
      <p:pic>
        <p:nvPicPr>
          <p:cNvPr id="3077" name="Picture 5" descr="spin-arrows"/>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6449" y="1447800"/>
            <a:ext cx="6818989" cy="5132700"/>
          </a:xfrm>
          <a:prstGeom prst="rect">
            <a:avLst/>
          </a:prstGeom>
          <a:noFill/>
          <a:extLst>
            <a:ext uri="{909E8E84-426E-40DD-AFC4-6F175D3DCCD1}">
              <a14:hiddenFill xmlns:a14="http://schemas.microsoft.com/office/drawing/2010/main">
                <a:solidFill>
                  <a:srgbClr val="FFFFFF"/>
                </a:solidFill>
              </a14:hiddenFill>
            </a:ext>
          </a:extLst>
        </p:spPr>
      </p:pic>
      <p:sp>
        <p:nvSpPr>
          <p:cNvPr id="3083" name="Text Box 11"/>
          <p:cNvSpPr txBox="1">
            <a:spLocks noChangeArrowheads="1"/>
          </p:cNvSpPr>
          <p:nvPr/>
        </p:nvSpPr>
        <p:spPr bwMode="auto">
          <a:xfrm>
            <a:off x="3332162" y="4251325"/>
            <a:ext cx="863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l-GR" altLang="el-GR"/>
          </a:p>
        </p:txBody>
      </p:sp>
      <p:sp>
        <p:nvSpPr>
          <p:cNvPr id="3084" name="Text Box 12"/>
          <p:cNvSpPr txBox="1">
            <a:spLocks noChangeArrowheads="1"/>
          </p:cNvSpPr>
          <p:nvPr/>
        </p:nvSpPr>
        <p:spPr bwMode="auto">
          <a:xfrm>
            <a:off x="3763962" y="5764213"/>
            <a:ext cx="1584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b="1">
                <a:solidFill>
                  <a:srgbClr val="000066"/>
                </a:solidFill>
              </a:rPr>
              <a:t>ΑΙΤΗΜΑ</a:t>
            </a:r>
            <a:endParaRPr lang="en-US" altLang="el-GR" b="1">
              <a:solidFill>
                <a:srgbClr val="000066"/>
              </a:solidFill>
            </a:endParaRPr>
          </a:p>
        </p:txBody>
      </p:sp>
      <p:sp>
        <p:nvSpPr>
          <p:cNvPr id="3085" name="Text Box 13"/>
          <p:cNvSpPr txBox="1">
            <a:spLocks noChangeArrowheads="1"/>
          </p:cNvSpPr>
          <p:nvPr/>
        </p:nvSpPr>
        <p:spPr bwMode="auto">
          <a:xfrm>
            <a:off x="4267200" y="2133600"/>
            <a:ext cx="15843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l-GR" altLang="el-GR" b="1" dirty="0" smtClean="0">
                <a:solidFill>
                  <a:srgbClr val="000066"/>
                </a:solidFill>
              </a:rPr>
              <a:t>ΑΠΑΝΤΗΣΗ </a:t>
            </a:r>
            <a:r>
              <a:rPr lang="el-GR" altLang="el-GR" b="1" dirty="0">
                <a:solidFill>
                  <a:srgbClr val="000066"/>
                </a:solidFill>
              </a:rPr>
              <a:t>ΑΙΤΗΜΑΤΟΣ</a:t>
            </a:r>
            <a:endParaRPr lang="en-US" altLang="el-GR" b="1" dirty="0">
              <a:solidFill>
                <a:srgbClr val="000066"/>
              </a:solidFill>
            </a:endParaRPr>
          </a:p>
        </p:txBody>
      </p:sp>
      <p:pic>
        <p:nvPicPr>
          <p:cNvPr id="3086" name="Picture 14" descr="instructor">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r="16833" b="-9238"/>
          <a:stretch>
            <a:fillRect/>
          </a:stretch>
        </p:blipFill>
        <p:spPr bwMode="auto">
          <a:xfrm>
            <a:off x="3962400" y="4038600"/>
            <a:ext cx="1152525" cy="863600"/>
          </a:xfrm>
          <a:prstGeom prst="rect">
            <a:avLst/>
          </a:prstGeom>
          <a:noFill/>
          <a:extLst>
            <a:ext uri="{909E8E84-426E-40DD-AFC4-6F175D3DCCD1}">
              <a14:hiddenFill xmlns:a14="http://schemas.microsoft.com/office/drawing/2010/main">
                <a:solidFill>
                  <a:srgbClr val="FFFFFF"/>
                </a:solidFill>
              </a14:hiddenFill>
            </a:ext>
          </a:extLst>
        </p:spPr>
      </p:pic>
      <p:sp>
        <p:nvSpPr>
          <p:cNvPr id="3087" name="Text Box 15"/>
          <p:cNvSpPr txBox="1">
            <a:spLocks noChangeArrowheads="1"/>
          </p:cNvSpPr>
          <p:nvPr/>
        </p:nvSpPr>
        <p:spPr bwMode="auto">
          <a:xfrm>
            <a:off x="3763962" y="3819525"/>
            <a:ext cx="18716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1400" b="1">
                <a:solidFill>
                  <a:srgbClr val="000066"/>
                </a:solidFill>
              </a:rPr>
              <a:t>Διάρκεια = 1 λεπτό</a:t>
            </a:r>
            <a:endParaRPr lang="en-US" altLang="el-GR" sz="1400" b="1">
              <a:solidFill>
                <a:srgbClr val="000066"/>
              </a:solidFill>
            </a:endParaRPr>
          </a:p>
        </p:txBody>
      </p:sp>
      <p:sp>
        <p:nvSpPr>
          <p:cNvPr id="3088" name="Text Box 16"/>
          <p:cNvSpPr txBox="1">
            <a:spLocks noChangeArrowheads="1"/>
          </p:cNvSpPr>
          <p:nvPr/>
        </p:nvSpPr>
        <p:spPr bwMode="auto">
          <a:xfrm rot="5400000">
            <a:off x="1472406" y="3785394"/>
            <a:ext cx="1079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b="1" dirty="0">
                <a:solidFill>
                  <a:srgbClr val="000066"/>
                </a:solidFill>
              </a:rPr>
              <a:t>ΑΙΤΗΜΑ</a:t>
            </a:r>
            <a:endParaRPr lang="en-US" altLang="el-GR" b="1" dirty="0">
              <a:solidFill>
                <a:srgbClr val="000066"/>
              </a:solidFill>
            </a:endParaRPr>
          </a:p>
        </p:txBody>
      </p:sp>
      <p:sp>
        <p:nvSpPr>
          <p:cNvPr id="17" name="16 - Έλλειψη"/>
          <p:cNvSpPr/>
          <p:nvPr/>
        </p:nvSpPr>
        <p:spPr>
          <a:xfrm>
            <a:off x="2209800" y="1524000"/>
            <a:ext cx="1898182" cy="1828800"/>
          </a:xfrm>
          <a:prstGeom prst="ellipse">
            <a:avLst/>
          </a:prstGeom>
          <a:solidFill>
            <a:schemeClr val="accent6"/>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grpSp>
        <p:nvGrpSpPr>
          <p:cNvPr id="19" name="18 - Ομάδα"/>
          <p:cNvGrpSpPr/>
          <p:nvPr/>
        </p:nvGrpSpPr>
        <p:grpSpPr>
          <a:xfrm>
            <a:off x="1676400" y="4648200"/>
            <a:ext cx="1905000" cy="1905000"/>
            <a:chOff x="1311829" y="3494678"/>
            <a:chExt cx="2016206" cy="2020034"/>
          </a:xfrm>
          <a:solidFill>
            <a:srgbClr val="92D050"/>
          </a:solidFill>
        </p:grpSpPr>
        <p:sp>
          <p:nvSpPr>
            <p:cNvPr id="20" name="19 - Έλλειψη"/>
            <p:cNvSpPr/>
            <p:nvPr/>
          </p:nvSpPr>
          <p:spPr>
            <a:xfrm>
              <a:off x="1311829" y="3494678"/>
              <a:ext cx="2016206" cy="2020034"/>
            </a:xfrm>
            <a:prstGeom prst="ellipse">
              <a:avLst/>
            </a:prstGeom>
            <a:grpFill/>
            <a:ln>
              <a:noFill/>
            </a:ln>
          </p:spPr>
          <p:style>
            <a:lnRef idx="0">
              <a:schemeClr val="accent1"/>
            </a:lnRef>
            <a:fillRef idx="3">
              <a:schemeClr val="accent1"/>
            </a:fillRef>
            <a:effectRef idx="3">
              <a:schemeClr val="accent1"/>
            </a:effectRef>
            <a:fontRef idx="minor">
              <a:schemeClr val="lt1"/>
            </a:fontRef>
          </p:style>
        </p:sp>
        <p:sp>
          <p:nvSpPr>
            <p:cNvPr id="21" name="Έλλειψη 4"/>
            <p:cNvSpPr/>
            <p:nvPr/>
          </p:nvSpPr>
          <p:spPr>
            <a:xfrm>
              <a:off x="1607096" y="3790505"/>
              <a:ext cx="1425672" cy="1428380"/>
            </a:xfrm>
            <a:prstGeom prst="rect">
              <a:avLst/>
            </a:prstGeom>
            <a:grpFill/>
            <a:ln>
              <a:noFill/>
            </a:ln>
          </p:spPr>
          <p:style>
            <a:lnRef idx="0">
              <a:schemeClr val="accent1"/>
            </a:lnRef>
            <a:fillRef idx="3">
              <a:schemeClr val="accent1"/>
            </a:fillRef>
            <a:effectRef idx="3">
              <a:schemeClr val="accent1"/>
            </a:effectRef>
            <a:fontRef idx="minor">
              <a:schemeClr val="lt1"/>
            </a:fontRef>
          </p:style>
          <p:txBody>
            <a:bodyPr spcFirstLastPara="0" vert="horz" wrap="square" lIns="25400" tIns="25400" rIns="25400" bIns="25400" numCol="1" spcCol="1270" anchor="ctr" anchorCtr="0">
              <a:noAutofit/>
            </a:bodyPr>
            <a:lstStyle/>
            <a:p>
              <a:pPr algn="ctr"/>
              <a:r>
                <a:rPr lang="el-GR" altLang="el-GR" sz="2000" b="1" dirty="0" smtClean="0">
                  <a:solidFill>
                    <a:schemeClr val="bg1"/>
                  </a:solidFill>
                </a:rPr>
                <a:t>Υπηρεσία μίας στάσης</a:t>
              </a:r>
            </a:p>
            <a:p>
              <a:pPr algn="ctr"/>
              <a:r>
                <a:rPr lang="el-GR" altLang="el-GR" sz="2000" b="1" dirty="0" smtClean="0">
                  <a:solidFill>
                    <a:schemeClr val="bg1"/>
                  </a:solidFill>
                </a:rPr>
                <a:t>π.χ. ΚΕΠ</a:t>
              </a:r>
              <a:endParaRPr lang="en-US" altLang="el-GR" sz="2000" b="1" dirty="0">
                <a:solidFill>
                  <a:schemeClr val="bg1"/>
                </a:solidFill>
              </a:endParaRPr>
            </a:p>
          </p:txBody>
        </p:sp>
      </p:grpSp>
      <p:grpSp>
        <p:nvGrpSpPr>
          <p:cNvPr id="22" name="21 - Ομάδα"/>
          <p:cNvGrpSpPr/>
          <p:nvPr/>
        </p:nvGrpSpPr>
        <p:grpSpPr>
          <a:xfrm>
            <a:off x="6248400" y="3276600"/>
            <a:ext cx="2556000" cy="2232000"/>
            <a:chOff x="4430907" y="1026256"/>
            <a:chExt cx="3464718" cy="3464718"/>
          </a:xfrm>
          <a:scene3d>
            <a:camera prst="perspectiveFront" fov="5100000">
              <a:rot lat="0" lon="2100000" rev="0"/>
            </a:camera>
            <a:lightRig rig="flood" dir="t">
              <a:rot lat="0" lon="0" rev="13800000"/>
            </a:lightRig>
          </a:scene3d>
        </p:grpSpPr>
        <p:sp>
          <p:nvSpPr>
            <p:cNvPr id="23" name="22 - Έλλειψη"/>
            <p:cNvSpPr/>
            <p:nvPr/>
          </p:nvSpPr>
          <p:spPr>
            <a:xfrm>
              <a:off x="4430907" y="1026256"/>
              <a:ext cx="3464718" cy="3464718"/>
            </a:xfrm>
            <a:prstGeom prst="ellipse">
              <a:avLst/>
            </a:prstGeom>
            <a:solidFill>
              <a:schemeClr val="tx2"/>
            </a:solidFill>
            <a:ln>
              <a:noFill/>
            </a:ln>
            <a:effectLst>
              <a:outerShdw blurRad="184150" dist="241300" dir="11520000" sx="110000" sy="110000" algn="ctr">
                <a:srgbClr val="000000">
                  <a:alpha val="18000"/>
                </a:srgbClr>
              </a:outerShdw>
            </a:effectLst>
            <a:sp3d extrusionH="107950" prstMaterial="plastic">
              <a:bevelT w="82550" h="63500" prst="divot"/>
              <a:bevelB/>
            </a:sp3d>
          </p:spPr>
          <p:style>
            <a:lnRef idx="2">
              <a:schemeClr val="lt1">
                <a:hueOff val="0"/>
                <a:satOff val="0"/>
                <a:lumOff val="0"/>
                <a:alphaOff val="0"/>
              </a:schemeClr>
            </a:lnRef>
            <a:fillRef idx="1">
              <a:schemeClr val="accent5">
                <a:hueOff val="-12980065"/>
                <a:satOff val="6926"/>
                <a:lumOff val="-30196"/>
                <a:alphaOff val="0"/>
              </a:schemeClr>
            </a:fillRef>
            <a:effectRef idx="0">
              <a:schemeClr val="accent5">
                <a:hueOff val="-12980065"/>
                <a:satOff val="6926"/>
                <a:lumOff val="-30196"/>
                <a:alphaOff val="0"/>
              </a:schemeClr>
            </a:effectRef>
            <a:fontRef idx="minor">
              <a:schemeClr val="lt1"/>
            </a:fontRef>
          </p:style>
        </p:sp>
        <p:sp>
          <p:nvSpPr>
            <p:cNvPr id="24" name="Έλλειψη 4"/>
            <p:cNvSpPr/>
            <p:nvPr/>
          </p:nvSpPr>
          <p:spPr>
            <a:xfrm>
              <a:off x="4938304" y="1533652"/>
              <a:ext cx="2449924" cy="2449926"/>
            </a:xfrm>
            <a:prstGeom prst="rect">
              <a:avLst/>
            </a:prstGeom>
            <a:ln>
              <a:noFill/>
            </a:ln>
            <a:effectLst>
              <a:outerShdw blurRad="184150" dist="241300" dir="11520000" sx="110000" sy="110000" algn="ctr">
                <a:srgbClr val="000000">
                  <a:alpha val="18000"/>
                </a:srgbClr>
              </a:outerShdw>
            </a:effectLst>
            <a:sp3d extrusionH="107950" prstMaterial="plastic">
              <a:bevelT w="82550" h="63500" prst="divot"/>
              <a:bevelB/>
            </a:sp3d>
          </p:spPr>
          <p:style>
            <a:lnRef idx="0">
              <a:scrgbClr r="0" g="0" b="0"/>
            </a:lnRef>
            <a:fillRef idx="0">
              <a:scrgbClr r="0" g="0" b="0"/>
            </a:fillRef>
            <a:effectRef idx="0">
              <a:scrgbClr r="0" g="0" b="0"/>
            </a:effectRef>
            <a:fontRef idx="minor">
              <a:schemeClr val="lt1"/>
            </a:fontRef>
          </p:style>
          <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el-GR" sz="2900" kern="1200" dirty="0" smtClean="0"/>
                <a:t>Φορείς Δημόσιας Διοίκησης</a:t>
              </a:r>
              <a:endParaRPr lang="el-GR" sz="2900" kern="1200" dirty="0"/>
            </a:p>
          </p:txBody>
        </p:sp>
      </p:grpSp>
      <p:sp>
        <p:nvSpPr>
          <p:cNvPr id="26" name="Έλλειψη 4"/>
          <p:cNvSpPr/>
          <p:nvPr/>
        </p:nvSpPr>
        <p:spPr>
          <a:xfrm>
            <a:off x="2362200" y="1752600"/>
            <a:ext cx="1524000" cy="13470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algn="ctr"/>
            <a:r>
              <a:rPr lang="el-GR" altLang="el-GR" sz="2200" b="1" dirty="0" smtClean="0">
                <a:solidFill>
                  <a:schemeClr val="bg1"/>
                </a:solidFill>
              </a:rPr>
              <a:t>Πολίτης </a:t>
            </a:r>
          </a:p>
          <a:p>
            <a:pPr algn="ctr"/>
            <a:r>
              <a:rPr lang="el-GR" altLang="el-GR" sz="2200" b="1" dirty="0" smtClean="0">
                <a:solidFill>
                  <a:schemeClr val="bg1"/>
                </a:solidFill>
              </a:rPr>
              <a:t>&amp; Επιχείρηση</a:t>
            </a:r>
            <a:endParaRPr lang="en-US" altLang="el-GR" sz="2200" b="1" dirty="0">
              <a:solidFill>
                <a:schemeClr val="bg1"/>
              </a:solidFill>
            </a:endParaRPr>
          </a:p>
        </p:txBody>
      </p:sp>
      <p:sp>
        <p:nvSpPr>
          <p:cNvPr id="27" name="Text Box 6"/>
          <p:cNvSpPr txBox="1">
            <a:spLocks noChangeArrowheads="1"/>
          </p:cNvSpPr>
          <p:nvPr/>
        </p:nvSpPr>
        <p:spPr bwMode="auto">
          <a:xfrm>
            <a:off x="3352800" y="228600"/>
            <a:ext cx="5791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l-GR" altLang="el-GR" sz="2800" b="1" dirty="0">
                <a:solidFill>
                  <a:schemeClr val="bg1"/>
                </a:solidFill>
              </a:rPr>
              <a:t>Η ΔΗΜΟΣΙΑ ΔΙΟΙΚΗΣΗ ΑΥΡΙΟ</a:t>
            </a:r>
            <a:r>
              <a:rPr lang="el-GR" altLang="el-GR" sz="2800" b="1" dirty="0" smtClean="0">
                <a:solidFill>
                  <a:schemeClr val="bg1"/>
                </a:solidFill>
              </a:rPr>
              <a:t>...</a:t>
            </a:r>
            <a:endParaRPr lang="el-GR" altLang="el-GR" sz="2800" b="1" dirty="0">
              <a:solidFill>
                <a:schemeClr val="bg1"/>
              </a:solidFill>
            </a:endParaRPr>
          </a:p>
        </p:txBody>
      </p:sp>
    </p:spTree>
    <p:extLst>
      <p:ext uri="{BB962C8B-B14F-4D97-AF65-F5344CB8AC3E}">
        <p14:creationId xmlns:p14="http://schemas.microsoft.com/office/powerpoint/2010/main" val="351684048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val 3" descr="50%"/>
          <p:cNvSpPr>
            <a:spLocks noChangeArrowheads="1"/>
          </p:cNvSpPr>
          <p:nvPr/>
        </p:nvSpPr>
        <p:spPr bwMode="auto">
          <a:xfrm>
            <a:off x="3048000" y="2209800"/>
            <a:ext cx="3011487" cy="3276600"/>
          </a:xfrm>
          <a:prstGeom prst="ellipse">
            <a:avLst/>
          </a:prstGeom>
          <a:solidFill>
            <a:srgbClr val="002060"/>
          </a:solidFill>
          <a:ln w="76200">
            <a:solidFill>
              <a:schemeClr val="tx2">
                <a:lumMod val="75000"/>
              </a:schemeClr>
            </a:solidFill>
          </a:ln>
          <a:effectLst>
            <a:outerShdw sy="50000" kx="-2453608" algn="br" rotWithShape="0">
              <a:srgbClr val="ECD9C6">
                <a:alpha val="50000"/>
              </a:srgbClr>
            </a:outerShdw>
          </a:effectLst>
          <a:extLst/>
        </p:spPr>
        <p:txBody>
          <a:bodyPr wrap="none" anchor="ctr"/>
          <a:lstStyle/>
          <a:p>
            <a:endParaRPr lang="el-GR"/>
          </a:p>
        </p:txBody>
      </p:sp>
      <p:sp>
        <p:nvSpPr>
          <p:cNvPr id="14341" name="Text Box 5"/>
          <p:cNvSpPr txBox="1">
            <a:spLocks noChangeArrowheads="1"/>
          </p:cNvSpPr>
          <p:nvPr/>
        </p:nvSpPr>
        <p:spPr bwMode="auto">
          <a:xfrm>
            <a:off x="6588125" y="3629025"/>
            <a:ext cx="5762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l-GR" altLang="el-GR"/>
          </a:p>
        </p:txBody>
      </p:sp>
      <p:sp>
        <p:nvSpPr>
          <p:cNvPr id="14342" name="Text Box 6"/>
          <p:cNvSpPr txBox="1">
            <a:spLocks noChangeArrowheads="1"/>
          </p:cNvSpPr>
          <p:nvPr/>
        </p:nvSpPr>
        <p:spPr bwMode="auto">
          <a:xfrm>
            <a:off x="3352800" y="0"/>
            <a:ext cx="57912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l-GR" altLang="el-GR" b="1" dirty="0">
                <a:solidFill>
                  <a:schemeClr val="bg1"/>
                </a:solidFill>
              </a:rPr>
              <a:t>Η ΔΗΜΟΣΙΑ ΔΙΟΙΚΗΣΗ ΑΥΡΙΟ...</a:t>
            </a:r>
          </a:p>
          <a:p>
            <a:pPr algn="ctr"/>
            <a:r>
              <a:rPr lang="el-GR" altLang="el-GR" sz="3600" b="1" dirty="0" smtClean="0">
                <a:solidFill>
                  <a:schemeClr val="bg1"/>
                </a:solidFill>
              </a:rPr>
              <a:t>Για τους πολίτες</a:t>
            </a:r>
            <a:endParaRPr lang="en-US" altLang="el-GR" sz="3600" b="1" dirty="0">
              <a:solidFill>
                <a:schemeClr val="bg1"/>
              </a:solidFill>
            </a:endParaRPr>
          </a:p>
        </p:txBody>
      </p:sp>
      <p:sp>
        <p:nvSpPr>
          <p:cNvPr id="14357" name="Text Box 21"/>
          <p:cNvSpPr txBox="1">
            <a:spLocks noChangeArrowheads="1"/>
          </p:cNvSpPr>
          <p:nvPr/>
        </p:nvSpPr>
        <p:spPr bwMode="auto">
          <a:xfrm>
            <a:off x="3124200" y="3200400"/>
            <a:ext cx="2808288" cy="55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5000"/>
              </a:lnSpc>
            </a:pPr>
            <a:r>
              <a:rPr lang="el-GR" altLang="el-GR" sz="1600" b="1" dirty="0">
                <a:solidFill>
                  <a:schemeClr val="bg1"/>
                </a:solidFill>
              </a:rPr>
              <a:t>ΚΟΜΒΟΣ ΔΙΑΛΕΙΤΟΥΡΓΙΚΟΤΗΤΑΣ</a:t>
            </a:r>
            <a:r>
              <a:rPr lang="el-GR" altLang="el-GR" sz="1400" b="1" dirty="0">
                <a:solidFill>
                  <a:schemeClr val="bg1"/>
                </a:solidFill>
              </a:rPr>
              <a:t> </a:t>
            </a:r>
            <a:endParaRPr lang="en-US" altLang="el-GR" sz="1400" b="1" dirty="0">
              <a:solidFill>
                <a:schemeClr val="bg1"/>
              </a:solidFill>
            </a:endParaRPr>
          </a:p>
        </p:txBody>
      </p:sp>
      <p:sp>
        <p:nvSpPr>
          <p:cNvPr id="14379" name="AutoShape 43"/>
          <p:cNvSpPr>
            <a:spLocks noChangeArrowheads="1"/>
          </p:cNvSpPr>
          <p:nvPr/>
        </p:nvSpPr>
        <p:spPr bwMode="auto">
          <a:xfrm rot="866723" flipV="1">
            <a:off x="4854789" y="4501261"/>
            <a:ext cx="1936361" cy="471850"/>
          </a:xfrm>
          <a:prstGeom prst="rightArrow">
            <a:avLst>
              <a:gd name="adj1" fmla="val 50000"/>
              <a:gd name="adj2" fmla="val 287904"/>
            </a:avLst>
          </a:prstGeom>
          <a:solidFill>
            <a:schemeClr val="bg1"/>
          </a:solidFill>
          <a:ln w="28575">
            <a:solidFill>
              <a:srgbClr val="FF0000"/>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dirty="0">
              <a:solidFill>
                <a:schemeClr val="bg1"/>
              </a:solidFill>
            </a:endParaRPr>
          </a:p>
        </p:txBody>
      </p:sp>
      <p:sp>
        <p:nvSpPr>
          <p:cNvPr id="42" name="Rectangle 12"/>
          <p:cNvSpPr>
            <a:spLocks noChangeArrowheads="1"/>
          </p:cNvSpPr>
          <p:nvPr/>
        </p:nvSpPr>
        <p:spPr bwMode="auto">
          <a:xfrm>
            <a:off x="3122613" y="973137"/>
            <a:ext cx="3049587" cy="779463"/>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a:r>
              <a:rPr lang="el-GR" altLang="el-GR" sz="2400" b="1" dirty="0" smtClean="0">
                <a:solidFill>
                  <a:schemeClr val="bg1"/>
                </a:solidFill>
              </a:rPr>
              <a:t>ΔΙΑΓΩΝΙΣΜΟΙ ΑΣΕΠ </a:t>
            </a:r>
            <a:endParaRPr lang="en-US" altLang="el-GR" sz="2400" b="1" dirty="0">
              <a:solidFill>
                <a:schemeClr val="bg1"/>
              </a:solidFill>
            </a:endParaRPr>
          </a:p>
        </p:txBody>
      </p:sp>
      <p:sp>
        <p:nvSpPr>
          <p:cNvPr id="43" name="AutoShape 43"/>
          <p:cNvSpPr>
            <a:spLocks noChangeArrowheads="1"/>
          </p:cNvSpPr>
          <p:nvPr/>
        </p:nvSpPr>
        <p:spPr bwMode="auto">
          <a:xfrm rot="20113111" flipV="1">
            <a:off x="1561641" y="5370998"/>
            <a:ext cx="1671119" cy="183157"/>
          </a:xfrm>
          <a:prstGeom prst="rightArrow">
            <a:avLst>
              <a:gd name="adj1" fmla="val 50000"/>
              <a:gd name="adj2" fmla="val 306360"/>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44" name="AutoShape 43"/>
          <p:cNvSpPr>
            <a:spLocks noChangeArrowheads="1"/>
          </p:cNvSpPr>
          <p:nvPr/>
        </p:nvSpPr>
        <p:spPr bwMode="auto">
          <a:xfrm rot="20113111" flipV="1">
            <a:off x="1574494" y="4565345"/>
            <a:ext cx="1458999" cy="165707"/>
          </a:xfrm>
          <a:prstGeom prst="rightArrow">
            <a:avLst>
              <a:gd name="adj1" fmla="val 50000"/>
              <a:gd name="adj2" fmla="val 306360"/>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45" name="AutoShape 43"/>
          <p:cNvSpPr>
            <a:spLocks noChangeArrowheads="1"/>
          </p:cNvSpPr>
          <p:nvPr/>
        </p:nvSpPr>
        <p:spPr bwMode="auto">
          <a:xfrm rot="205574" flipV="1">
            <a:off x="1603363" y="3698462"/>
            <a:ext cx="1371843" cy="146878"/>
          </a:xfrm>
          <a:prstGeom prst="rightArrow">
            <a:avLst>
              <a:gd name="adj1" fmla="val 50000"/>
              <a:gd name="adj2" fmla="val 306360"/>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46" name="AutoShape 43"/>
          <p:cNvSpPr>
            <a:spLocks noChangeArrowheads="1"/>
          </p:cNvSpPr>
          <p:nvPr/>
        </p:nvSpPr>
        <p:spPr bwMode="auto">
          <a:xfrm rot="904841" flipV="1">
            <a:off x="1680983" y="2629437"/>
            <a:ext cx="1488536" cy="151327"/>
          </a:xfrm>
          <a:prstGeom prst="rightArrow">
            <a:avLst>
              <a:gd name="adj1" fmla="val 50000"/>
              <a:gd name="adj2" fmla="val 306360"/>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47" name="AutoShape 43"/>
          <p:cNvSpPr>
            <a:spLocks noChangeArrowheads="1"/>
          </p:cNvSpPr>
          <p:nvPr/>
        </p:nvSpPr>
        <p:spPr bwMode="auto">
          <a:xfrm rot="924946" flipV="1">
            <a:off x="1432199" y="1890444"/>
            <a:ext cx="2208320" cy="181513"/>
          </a:xfrm>
          <a:prstGeom prst="rightArrow">
            <a:avLst>
              <a:gd name="adj1" fmla="val 50000"/>
              <a:gd name="adj2" fmla="val 306360"/>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49" name="48 - Στρογγυλεμένο ορθογώνιο"/>
          <p:cNvSpPr/>
          <p:nvPr/>
        </p:nvSpPr>
        <p:spPr>
          <a:xfrm>
            <a:off x="228600" y="1219200"/>
            <a:ext cx="1295400" cy="762000"/>
          </a:xfrm>
          <a:prstGeom prst="roundRect">
            <a:avLst/>
          </a:prstGeom>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0" name="Text Box 13"/>
          <p:cNvSpPr txBox="1">
            <a:spLocks noChangeArrowheads="1"/>
          </p:cNvSpPr>
          <p:nvPr/>
        </p:nvSpPr>
        <p:spPr bwMode="auto">
          <a:xfrm>
            <a:off x="457200" y="1371600"/>
            <a:ext cx="8255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l-GR" altLang="el-GR" sz="1400" b="1" dirty="0">
                <a:solidFill>
                  <a:schemeClr val="bg1"/>
                </a:solidFill>
                <a:latin typeface="+mn-lt"/>
              </a:rPr>
              <a:t>ΙΚΑ</a:t>
            </a:r>
            <a:endParaRPr lang="en-US" altLang="el-GR" sz="1400" b="1" dirty="0">
              <a:solidFill>
                <a:schemeClr val="bg1"/>
              </a:solidFill>
              <a:latin typeface="+mn-lt"/>
            </a:endParaRPr>
          </a:p>
        </p:txBody>
      </p:sp>
      <p:sp>
        <p:nvSpPr>
          <p:cNvPr id="51" name="50 - Στρογγυλεμένο ορθογώνιο"/>
          <p:cNvSpPr/>
          <p:nvPr/>
        </p:nvSpPr>
        <p:spPr>
          <a:xfrm>
            <a:off x="304800" y="2286000"/>
            <a:ext cx="1295400" cy="762000"/>
          </a:xfrm>
          <a:prstGeom prst="roundRect">
            <a:avLst/>
          </a:prstGeom>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3" name="Text Box 14"/>
          <p:cNvSpPr txBox="1">
            <a:spLocks noChangeArrowheads="1"/>
          </p:cNvSpPr>
          <p:nvPr/>
        </p:nvSpPr>
        <p:spPr bwMode="auto">
          <a:xfrm>
            <a:off x="304800" y="2514600"/>
            <a:ext cx="12192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l-GR" altLang="el-GR" sz="1400" b="1" dirty="0">
                <a:solidFill>
                  <a:schemeClr val="bg1"/>
                </a:solidFill>
                <a:latin typeface="+mj-lt"/>
              </a:rPr>
              <a:t>ΕΙΣΑΓΓΕΛΙΑ</a:t>
            </a:r>
            <a:endParaRPr lang="en-US" altLang="el-GR" sz="1400" b="1" dirty="0">
              <a:solidFill>
                <a:schemeClr val="bg1"/>
              </a:solidFill>
              <a:latin typeface="+mj-lt"/>
            </a:endParaRPr>
          </a:p>
        </p:txBody>
      </p:sp>
      <p:sp>
        <p:nvSpPr>
          <p:cNvPr id="54" name="53 - Στρογγυλεμένο ορθογώνιο"/>
          <p:cNvSpPr/>
          <p:nvPr/>
        </p:nvSpPr>
        <p:spPr>
          <a:xfrm>
            <a:off x="304800" y="3352800"/>
            <a:ext cx="1295400" cy="762000"/>
          </a:xfrm>
          <a:prstGeom prst="roundRect">
            <a:avLst/>
          </a:prstGeom>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b="1" dirty="0" smtClean="0"/>
              <a:t>ΑΕΙ - ΤΕΙ</a:t>
            </a:r>
            <a:endParaRPr lang="el-GR" sz="1400" b="1" dirty="0"/>
          </a:p>
        </p:txBody>
      </p:sp>
      <p:sp>
        <p:nvSpPr>
          <p:cNvPr id="55" name="54 - Στρογγυλεμένο ορθογώνιο"/>
          <p:cNvSpPr/>
          <p:nvPr/>
        </p:nvSpPr>
        <p:spPr>
          <a:xfrm>
            <a:off x="304800" y="4419600"/>
            <a:ext cx="1295400" cy="762000"/>
          </a:xfrm>
          <a:prstGeom prst="roundRect">
            <a:avLst/>
          </a:prstGeom>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b="1" dirty="0" smtClean="0"/>
              <a:t>ΙΝΣΤΙΤΟΥΤΑ ΞΕΝΩΝ ΓΛΩΣΣΩΝ</a:t>
            </a:r>
            <a:endParaRPr lang="el-GR" sz="1400" b="1" dirty="0"/>
          </a:p>
        </p:txBody>
      </p:sp>
      <p:sp>
        <p:nvSpPr>
          <p:cNvPr id="56" name="55 - Στρογγυλεμένο ορθογώνιο"/>
          <p:cNvSpPr/>
          <p:nvPr/>
        </p:nvSpPr>
        <p:spPr>
          <a:xfrm>
            <a:off x="228600" y="5486400"/>
            <a:ext cx="1371600" cy="762000"/>
          </a:xfrm>
          <a:prstGeom prst="roundRect">
            <a:avLst/>
          </a:prstGeom>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00" b="1" dirty="0" smtClean="0"/>
              <a:t>ΔΗΜΟΤΟΛΟΓΙΑ</a:t>
            </a:r>
            <a:endParaRPr lang="el-GR" sz="1300" b="1" dirty="0"/>
          </a:p>
        </p:txBody>
      </p:sp>
      <p:sp>
        <p:nvSpPr>
          <p:cNvPr id="57" name="56 - Στρογγυλεμένο ορθογώνιο"/>
          <p:cNvSpPr/>
          <p:nvPr/>
        </p:nvSpPr>
        <p:spPr>
          <a:xfrm>
            <a:off x="6553200" y="3962400"/>
            <a:ext cx="2362200" cy="2362200"/>
          </a:xfrm>
          <a:prstGeom prst="roundRect">
            <a:avLst/>
          </a:prstGeom>
          <a:solidFill>
            <a:srgbClr val="7030A0">
              <a:alpha val="59000"/>
            </a:srgbClr>
          </a:solidFill>
          <a:ln>
            <a:noFill/>
          </a:ln>
          <a:effectLst>
            <a:glow rad="139700">
              <a:schemeClr val="accent6">
                <a:satMod val="175000"/>
                <a:alpha val="40000"/>
              </a:schemeClr>
            </a:glow>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smtClean="0"/>
              <a:t>ΑΣΕΠ</a:t>
            </a:r>
            <a:endParaRPr lang="el-GR" sz="3200" b="1" dirty="0"/>
          </a:p>
        </p:txBody>
      </p:sp>
      <p:sp>
        <p:nvSpPr>
          <p:cNvPr id="58" name="57 - Στρογγυλεμένο ορθογώνιο"/>
          <p:cNvSpPr/>
          <p:nvPr/>
        </p:nvSpPr>
        <p:spPr>
          <a:xfrm>
            <a:off x="6477000" y="1524000"/>
            <a:ext cx="2209800" cy="1447800"/>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rgbClr val="7030A0"/>
                </a:solidFill>
              </a:rPr>
              <a:t>ΟΚ !</a:t>
            </a:r>
          </a:p>
          <a:p>
            <a:pPr algn="ctr"/>
            <a:r>
              <a:rPr lang="el-GR" b="1" dirty="0" smtClean="0">
                <a:solidFill>
                  <a:srgbClr val="7030A0"/>
                </a:solidFill>
              </a:rPr>
              <a:t>ΔΙΟΡΙΣΜΟΣ</a:t>
            </a:r>
            <a:endParaRPr lang="el-GR" b="1" dirty="0">
              <a:solidFill>
                <a:srgbClr val="7030A0"/>
              </a:solidFill>
            </a:endParaRPr>
          </a:p>
        </p:txBody>
      </p:sp>
      <p:grpSp>
        <p:nvGrpSpPr>
          <p:cNvPr id="59" name="58 - Ομάδα"/>
          <p:cNvGrpSpPr/>
          <p:nvPr/>
        </p:nvGrpSpPr>
        <p:grpSpPr>
          <a:xfrm>
            <a:off x="7315200" y="3124200"/>
            <a:ext cx="550890" cy="644437"/>
            <a:chOff x="3651346" y="2436397"/>
            <a:chExt cx="550890" cy="644437"/>
          </a:xfrm>
          <a:solidFill>
            <a:srgbClr val="7030A0"/>
          </a:solidFill>
          <a:effectLst>
            <a:glow rad="228600">
              <a:schemeClr val="accent4">
                <a:satMod val="175000"/>
                <a:alpha val="40000"/>
              </a:schemeClr>
            </a:glow>
          </a:effectLst>
          <a:scene3d>
            <a:camera prst="orthographicFront">
              <a:rot lat="0" lon="0" rev="5400000"/>
            </a:camera>
            <a:lightRig rig="threePt" dir="t"/>
          </a:scene3d>
        </p:grpSpPr>
        <p:sp>
          <p:nvSpPr>
            <p:cNvPr id="60" name="59 - Δεξιό βέλος"/>
            <p:cNvSpPr/>
            <p:nvPr/>
          </p:nvSpPr>
          <p:spPr>
            <a:xfrm>
              <a:off x="3651346" y="2436397"/>
              <a:ext cx="550890" cy="644437"/>
            </a:xfrm>
            <a:prstGeom prst="rightArrow">
              <a:avLst>
                <a:gd name="adj1" fmla="val 60000"/>
                <a:gd name="adj2" fmla="val 50000"/>
              </a:avLst>
            </a:prstGeom>
            <a:grpFill/>
          </p:spPr>
          <p:style>
            <a:lnRef idx="0">
              <a:schemeClr val="lt1">
                <a:hueOff val="0"/>
                <a:satOff val="0"/>
                <a:lumOff val="0"/>
                <a:alphaOff val="0"/>
              </a:schemeClr>
            </a:lnRef>
            <a:fillRef idx="1">
              <a:schemeClr val="accent5">
                <a:hueOff val="-12980065"/>
                <a:satOff val="6926"/>
                <a:lumOff val="-30196"/>
                <a:alphaOff val="0"/>
              </a:schemeClr>
            </a:fillRef>
            <a:effectRef idx="0">
              <a:schemeClr val="accent5">
                <a:hueOff val="-12980065"/>
                <a:satOff val="6926"/>
                <a:lumOff val="-30196"/>
                <a:alphaOff val="0"/>
              </a:schemeClr>
            </a:effectRef>
            <a:fontRef idx="minor">
              <a:schemeClr val="lt1"/>
            </a:fontRef>
          </p:style>
        </p:sp>
        <p:sp>
          <p:nvSpPr>
            <p:cNvPr id="61" name="Δεξιό βέλος 4"/>
            <p:cNvSpPr/>
            <p:nvPr/>
          </p:nvSpPr>
          <p:spPr>
            <a:xfrm>
              <a:off x="3651346" y="2565284"/>
              <a:ext cx="385623" cy="386663"/>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l-GR" sz="1600" kern="1200"/>
            </a:p>
          </p:txBody>
        </p:sp>
      </p:grpSp>
    </p:spTree>
    <p:extLst>
      <p:ext uri="{BB962C8B-B14F-4D97-AF65-F5344CB8AC3E}">
        <p14:creationId xmlns:p14="http://schemas.microsoft.com/office/powerpoint/2010/main" val="509487115"/>
      </p:ext>
    </p:extLst>
  </p:cSld>
  <p:clrMapOvr>
    <a:masterClrMapping/>
  </p:clrMapOvr>
  <p:transition spd="med">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val 3" descr="50%"/>
          <p:cNvSpPr>
            <a:spLocks noChangeArrowheads="1"/>
          </p:cNvSpPr>
          <p:nvPr/>
        </p:nvSpPr>
        <p:spPr bwMode="auto">
          <a:xfrm>
            <a:off x="3048000" y="2286000"/>
            <a:ext cx="2971800" cy="3276600"/>
          </a:xfrm>
          <a:prstGeom prst="ellipse">
            <a:avLst/>
          </a:prstGeom>
          <a:solidFill>
            <a:srgbClr val="002060"/>
          </a:solidFill>
          <a:ln w="76200">
            <a:solidFill>
              <a:schemeClr val="tx2">
                <a:lumMod val="75000"/>
              </a:schemeClr>
            </a:solidFill>
          </a:ln>
          <a:effectLst>
            <a:outerShdw sy="50000" kx="-2453608" algn="br" rotWithShape="0">
              <a:srgbClr val="ECD9C6">
                <a:alpha val="50000"/>
              </a:srgbClr>
            </a:outerShdw>
          </a:effectLst>
          <a:extLst/>
        </p:spPr>
        <p:txBody>
          <a:bodyPr wrap="none" anchor="ctr"/>
          <a:lstStyle/>
          <a:p>
            <a:endParaRPr lang="el-GR"/>
          </a:p>
        </p:txBody>
      </p:sp>
      <p:sp>
        <p:nvSpPr>
          <p:cNvPr id="14341" name="Text Box 5"/>
          <p:cNvSpPr txBox="1">
            <a:spLocks noChangeArrowheads="1"/>
          </p:cNvSpPr>
          <p:nvPr/>
        </p:nvSpPr>
        <p:spPr bwMode="auto">
          <a:xfrm>
            <a:off x="6588125" y="3629025"/>
            <a:ext cx="5762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l-GR" altLang="el-GR"/>
          </a:p>
        </p:txBody>
      </p:sp>
      <p:sp>
        <p:nvSpPr>
          <p:cNvPr id="14342" name="Text Box 6"/>
          <p:cNvSpPr txBox="1">
            <a:spLocks noChangeArrowheads="1"/>
          </p:cNvSpPr>
          <p:nvPr/>
        </p:nvSpPr>
        <p:spPr bwMode="auto">
          <a:xfrm>
            <a:off x="3352800" y="0"/>
            <a:ext cx="57912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l-GR" altLang="el-GR" b="1" dirty="0">
                <a:solidFill>
                  <a:schemeClr val="bg1"/>
                </a:solidFill>
              </a:rPr>
              <a:t>Η ΔΗΜΟΣΙΑ ΔΙΟΙΚΗΣΗ ΑΥΡΙΟ...</a:t>
            </a:r>
          </a:p>
          <a:p>
            <a:pPr algn="ctr"/>
            <a:r>
              <a:rPr lang="el-GR" altLang="el-GR" sz="3600" b="1" dirty="0" smtClean="0">
                <a:solidFill>
                  <a:schemeClr val="bg1"/>
                </a:solidFill>
              </a:rPr>
              <a:t>Για τις επιχειρήσεις</a:t>
            </a:r>
            <a:endParaRPr lang="en-US" altLang="el-GR" sz="3600" b="1" dirty="0">
              <a:solidFill>
                <a:schemeClr val="bg1"/>
              </a:solidFill>
            </a:endParaRPr>
          </a:p>
        </p:txBody>
      </p:sp>
      <p:sp>
        <p:nvSpPr>
          <p:cNvPr id="14357" name="Text Box 21"/>
          <p:cNvSpPr txBox="1">
            <a:spLocks noChangeArrowheads="1"/>
          </p:cNvSpPr>
          <p:nvPr/>
        </p:nvSpPr>
        <p:spPr bwMode="auto">
          <a:xfrm>
            <a:off x="3124200" y="3200400"/>
            <a:ext cx="2808288" cy="55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5000"/>
              </a:lnSpc>
            </a:pPr>
            <a:r>
              <a:rPr lang="el-GR" altLang="el-GR" sz="1600" b="1" dirty="0">
                <a:solidFill>
                  <a:schemeClr val="bg1"/>
                </a:solidFill>
                <a:latin typeface="+mj-lt"/>
              </a:rPr>
              <a:t>ΚΟΜΒΟΣ ΔΙΑΛΕΙΤΟΥΡΓΙΚΟΤΗΤΑΣ</a:t>
            </a:r>
            <a:r>
              <a:rPr lang="el-GR" altLang="el-GR" sz="1400" b="1" dirty="0">
                <a:solidFill>
                  <a:schemeClr val="bg1"/>
                </a:solidFill>
                <a:latin typeface="+mj-lt"/>
              </a:rPr>
              <a:t> </a:t>
            </a:r>
            <a:endParaRPr lang="en-US" altLang="el-GR" sz="1400" b="1" dirty="0">
              <a:solidFill>
                <a:schemeClr val="bg1"/>
              </a:solidFill>
              <a:latin typeface="+mj-lt"/>
            </a:endParaRPr>
          </a:p>
        </p:txBody>
      </p:sp>
      <p:sp>
        <p:nvSpPr>
          <p:cNvPr id="14379" name="AutoShape 43"/>
          <p:cNvSpPr>
            <a:spLocks noChangeArrowheads="1"/>
          </p:cNvSpPr>
          <p:nvPr/>
        </p:nvSpPr>
        <p:spPr bwMode="auto">
          <a:xfrm rot="866723" flipV="1">
            <a:off x="4689416" y="4118616"/>
            <a:ext cx="1936361" cy="575851"/>
          </a:xfrm>
          <a:prstGeom prst="rightArrow">
            <a:avLst>
              <a:gd name="adj1" fmla="val 50000"/>
              <a:gd name="adj2" fmla="val 287904"/>
            </a:avLst>
          </a:prstGeom>
          <a:solidFill>
            <a:schemeClr val="bg1"/>
          </a:solidFill>
          <a:ln w="38100">
            <a:solidFill>
              <a:srgbClr val="FF0000"/>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dirty="0">
              <a:solidFill>
                <a:schemeClr val="bg1"/>
              </a:solidFill>
            </a:endParaRPr>
          </a:p>
        </p:txBody>
      </p:sp>
      <p:sp>
        <p:nvSpPr>
          <p:cNvPr id="42" name="Rectangle 12"/>
          <p:cNvSpPr>
            <a:spLocks noChangeArrowheads="1"/>
          </p:cNvSpPr>
          <p:nvPr/>
        </p:nvSpPr>
        <p:spPr bwMode="auto">
          <a:xfrm>
            <a:off x="2819401" y="973137"/>
            <a:ext cx="3352800" cy="779463"/>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a:r>
              <a:rPr lang="el-GR" altLang="el-GR" sz="2400" b="1" dirty="0" smtClean="0">
                <a:solidFill>
                  <a:schemeClr val="bg1"/>
                </a:solidFill>
              </a:rPr>
              <a:t>ΔΗΜΟΣΙΟΙ</a:t>
            </a:r>
            <a:endParaRPr lang="en-US" altLang="el-GR" sz="2400" b="1" dirty="0" smtClean="0">
              <a:solidFill>
                <a:schemeClr val="bg1"/>
              </a:solidFill>
            </a:endParaRPr>
          </a:p>
          <a:p>
            <a:pPr algn="ctr"/>
            <a:r>
              <a:rPr lang="el-GR" altLang="el-GR" sz="2400" b="1" dirty="0" smtClean="0">
                <a:solidFill>
                  <a:schemeClr val="bg1"/>
                </a:solidFill>
              </a:rPr>
              <a:t>ΔΙΑΓΩΝΙΣΜΟΙ</a:t>
            </a:r>
            <a:endParaRPr lang="en-US" altLang="el-GR" sz="2400" b="1" dirty="0">
              <a:solidFill>
                <a:schemeClr val="bg1"/>
              </a:solidFill>
            </a:endParaRPr>
          </a:p>
        </p:txBody>
      </p:sp>
      <p:sp>
        <p:nvSpPr>
          <p:cNvPr id="43" name="AutoShape 43"/>
          <p:cNvSpPr>
            <a:spLocks noChangeArrowheads="1"/>
          </p:cNvSpPr>
          <p:nvPr/>
        </p:nvSpPr>
        <p:spPr bwMode="auto">
          <a:xfrm rot="20113111" flipV="1">
            <a:off x="1561641" y="5370998"/>
            <a:ext cx="1671119" cy="183157"/>
          </a:xfrm>
          <a:prstGeom prst="rightArrow">
            <a:avLst>
              <a:gd name="adj1" fmla="val 50000"/>
              <a:gd name="adj2" fmla="val 306360"/>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44" name="AutoShape 43"/>
          <p:cNvSpPr>
            <a:spLocks noChangeArrowheads="1"/>
          </p:cNvSpPr>
          <p:nvPr/>
        </p:nvSpPr>
        <p:spPr bwMode="auto">
          <a:xfrm rot="20113111" flipV="1">
            <a:off x="1574494" y="4565345"/>
            <a:ext cx="1458999" cy="165707"/>
          </a:xfrm>
          <a:prstGeom prst="rightArrow">
            <a:avLst>
              <a:gd name="adj1" fmla="val 50000"/>
              <a:gd name="adj2" fmla="val 306360"/>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45" name="AutoShape 43"/>
          <p:cNvSpPr>
            <a:spLocks noChangeArrowheads="1"/>
          </p:cNvSpPr>
          <p:nvPr/>
        </p:nvSpPr>
        <p:spPr bwMode="auto">
          <a:xfrm rot="205574" flipV="1">
            <a:off x="1603363" y="3698462"/>
            <a:ext cx="1371843" cy="146878"/>
          </a:xfrm>
          <a:prstGeom prst="rightArrow">
            <a:avLst>
              <a:gd name="adj1" fmla="val 50000"/>
              <a:gd name="adj2" fmla="val 306360"/>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46" name="AutoShape 43"/>
          <p:cNvSpPr>
            <a:spLocks noChangeArrowheads="1"/>
          </p:cNvSpPr>
          <p:nvPr/>
        </p:nvSpPr>
        <p:spPr bwMode="auto">
          <a:xfrm rot="904841" flipV="1">
            <a:off x="1680983" y="2629437"/>
            <a:ext cx="1488536" cy="151327"/>
          </a:xfrm>
          <a:prstGeom prst="rightArrow">
            <a:avLst>
              <a:gd name="adj1" fmla="val 50000"/>
              <a:gd name="adj2" fmla="val 306360"/>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47" name="AutoShape 43"/>
          <p:cNvSpPr>
            <a:spLocks noChangeArrowheads="1"/>
          </p:cNvSpPr>
          <p:nvPr/>
        </p:nvSpPr>
        <p:spPr bwMode="auto">
          <a:xfrm rot="924946" flipV="1">
            <a:off x="1584601" y="1966645"/>
            <a:ext cx="2208320" cy="181513"/>
          </a:xfrm>
          <a:prstGeom prst="rightArrow">
            <a:avLst>
              <a:gd name="adj1" fmla="val 50000"/>
              <a:gd name="adj2" fmla="val 306360"/>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49" name="48 - Στρογγυλεμένο ορθογώνιο"/>
          <p:cNvSpPr/>
          <p:nvPr/>
        </p:nvSpPr>
        <p:spPr>
          <a:xfrm>
            <a:off x="228600" y="1219200"/>
            <a:ext cx="1295400" cy="762000"/>
          </a:xfrm>
          <a:prstGeom prst="roundRect">
            <a:avLst/>
          </a:prstGeom>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0" name="Text Box 13"/>
          <p:cNvSpPr txBox="1">
            <a:spLocks noChangeArrowheads="1"/>
          </p:cNvSpPr>
          <p:nvPr/>
        </p:nvSpPr>
        <p:spPr bwMode="auto">
          <a:xfrm>
            <a:off x="381000" y="1219200"/>
            <a:ext cx="990600" cy="684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l-GR" altLang="el-GR" sz="1100" b="1" dirty="0" smtClean="0">
                <a:solidFill>
                  <a:schemeClr val="bg1"/>
                </a:solidFill>
                <a:latin typeface="+mn-lt"/>
              </a:rPr>
              <a:t>ΙΚΑ</a:t>
            </a:r>
          </a:p>
          <a:p>
            <a:pPr algn="ctr">
              <a:spcBef>
                <a:spcPct val="50000"/>
              </a:spcBef>
            </a:pPr>
            <a:r>
              <a:rPr lang="el-GR" altLang="el-GR" sz="1100" b="1" dirty="0" smtClean="0">
                <a:solidFill>
                  <a:schemeClr val="bg1"/>
                </a:solidFill>
                <a:latin typeface="+mn-lt"/>
              </a:rPr>
              <a:t>Ασφαλιστική Ενημερότητα</a:t>
            </a:r>
            <a:endParaRPr lang="en-US" altLang="el-GR" sz="1100" b="1" dirty="0">
              <a:solidFill>
                <a:schemeClr val="bg1"/>
              </a:solidFill>
              <a:latin typeface="+mn-lt"/>
            </a:endParaRPr>
          </a:p>
        </p:txBody>
      </p:sp>
      <p:sp>
        <p:nvSpPr>
          <p:cNvPr id="51" name="50 - Στρογγυλεμένο ορθογώνιο"/>
          <p:cNvSpPr/>
          <p:nvPr/>
        </p:nvSpPr>
        <p:spPr>
          <a:xfrm>
            <a:off x="304800" y="2286000"/>
            <a:ext cx="1295400" cy="762000"/>
          </a:xfrm>
          <a:prstGeom prst="roundRect">
            <a:avLst/>
          </a:prstGeom>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3" name="Text Box 14"/>
          <p:cNvSpPr txBox="1">
            <a:spLocks noChangeArrowheads="1"/>
          </p:cNvSpPr>
          <p:nvPr/>
        </p:nvSpPr>
        <p:spPr bwMode="auto">
          <a:xfrm>
            <a:off x="304800" y="2438400"/>
            <a:ext cx="1219200" cy="515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l-GR" altLang="el-GR" sz="1100" b="1" dirty="0" smtClean="0">
                <a:solidFill>
                  <a:schemeClr val="bg1"/>
                </a:solidFill>
                <a:latin typeface="+mj-lt"/>
              </a:rPr>
              <a:t>ΕΙΣΑΓΓΕΛΙΑ</a:t>
            </a:r>
          </a:p>
          <a:p>
            <a:pPr algn="ctr">
              <a:spcBef>
                <a:spcPct val="50000"/>
              </a:spcBef>
            </a:pPr>
            <a:r>
              <a:rPr lang="el-GR" altLang="el-GR" sz="1100" b="1" dirty="0" smtClean="0">
                <a:solidFill>
                  <a:schemeClr val="bg1"/>
                </a:solidFill>
                <a:latin typeface="+mj-lt"/>
              </a:rPr>
              <a:t>Ποινικό Μητρώο</a:t>
            </a:r>
            <a:endParaRPr lang="en-US" altLang="el-GR" sz="1100" b="1" dirty="0">
              <a:solidFill>
                <a:schemeClr val="bg1"/>
              </a:solidFill>
              <a:latin typeface="+mj-lt"/>
            </a:endParaRPr>
          </a:p>
        </p:txBody>
      </p:sp>
      <p:sp>
        <p:nvSpPr>
          <p:cNvPr id="54" name="53 - Στρογγυλεμένο ορθογώνιο"/>
          <p:cNvSpPr/>
          <p:nvPr/>
        </p:nvSpPr>
        <p:spPr>
          <a:xfrm>
            <a:off x="304800" y="3352800"/>
            <a:ext cx="1295400" cy="762000"/>
          </a:xfrm>
          <a:prstGeom prst="roundRect">
            <a:avLst/>
          </a:prstGeom>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100" b="1" dirty="0" smtClean="0"/>
              <a:t>ΠΡΩΤΟΔΙΚΕΙΟ</a:t>
            </a:r>
          </a:p>
          <a:p>
            <a:pPr algn="ctr"/>
            <a:r>
              <a:rPr lang="el-GR" sz="1100" b="1" dirty="0" smtClean="0"/>
              <a:t>4 Πιστοποιητικά</a:t>
            </a:r>
            <a:endParaRPr lang="el-GR" sz="1100" b="1" dirty="0"/>
          </a:p>
        </p:txBody>
      </p:sp>
      <p:sp>
        <p:nvSpPr>
          <p:cNvPr id="55" name="54 - Στρογγυλεμένο ορθογώνιο"/>
          <p:cNvSpPr/>
          <p:nvPr/>
        </p:nvSpPr>
        <p:spPr>
          <a:xfrm>
            <a:off x="304800" y="4419600"/>
            <a:ext cx="1295400" cy="762000"/>
          </a:xfrm>
          <a:prstGeom prst="roundRect">
            <a:avLst/>
          </a:prstGeom>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100" b="1" dirty="0" smtClean="0"/>
              <a:t>ΕΠΙΜΕΛΗΤΗΡΙΟ Βεβαίωση Άσκησης Επαγγέλματος</a:t>
            </a:r>
            <a:endParaRPr lang="el-GR" sz="1100" b="1" dirty="0"/>
          </a:p>
        </p:txBody>
      </p:sp>
      <p:sp>
        <p:nvSpPr>
          <p:cNvPr id="56" name="55 - Στρογγυλεμένο ορθογώνιο"/>
          <p:cNvSpPr/>
          <p:nvPr/>
        </p:nvSpPr>
        <p:spPr>
          <a:xfrm>
            <a:off x="228600" y="5486400"/>
            <a:ext cx="1371600" cy="762000"/>
          </a:xfrm>
          <a:prstGeom prst="roundRect">
            <a:avLst/>
          </a:prstGeom>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100" b="1" dirty="0" smtClean="0"/>
              <a:t>ΔΟΥ </a:t>
            </a:r>
          </a:p>
          <a:p>
            <a:pPr algn="ctr"/>
            <a:r>
              <a:rPr lang="el-GR" sz="1100" b="1" dirty="0" smtClean="0"/>
              <a:t>Φορολογική Ενημερότητα</a:t>
            </a:r>
            <a:endParaRPr lang="el-GR" sz="1100" b="1" dirty="0"/>
          </a:p>
        </p:txBody>
      </p:sp>
      <p:sp>
        <p:nvSpPr>
          <p:cNvPr id="57" name="56 - Στρογγυλεμένο ορθογώνιο"/>
          <p:cNvSpPr/>
          <p:nvPr/>
        </p:nvSpPr>
        <p:spPr>
          <a:xfrm>
            <a:off x="6477000" y="3886200"/>
            <a:ext cx="2362200" cy="2286000"/>
          </a:xfrm>
          <a:prstGeom prst="roundRect">
            <a:avLst/>
          </a:prstGeom>
          <a:solidFill>
            <a:srgbClr val="00B0F0">
              <a:alpha val="59000"/>
            </a:srgbClr>
          </a:solidFill>
          <a:ln>
            <a:noFill/>
          </a:ln>
          <a:effectLst>
            <a:glow rad="139700">
              <a:schemeClr val="accent6">
                <a:satMod val="175000"/>
                <a:alpha val="40000"/>
              </a:schemeClr>
            </a:glow>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smtClean="0"/>
              <a:t>ΑΝΑΘΕΤΟΥΣΑ ΑΡΧΗ </a:t>
            </a:r>
          </a:p>
          <a:p>
            <a:pPr algn="ctr"/>
            <a:endParaRPr lang="el-GR" sz="2000" b="1" dirty="0" smtClean="0"/>
          </a:p>
          <a:p>
            <a:pPr algn="ctr"/>
            <a:r>
              <a:rPr lang="el-GR" sz="2000" b="1" dirty="0" smtClean="0"/>
              <a:t>πχ. </a:t>
            </a:r>
            <a:r>
              <a:rPr lang="el-GR" sz="2000" b="1" dirty="0" err="1" smtClean="0"/>
              <a:t>ΚτΠ</a:t>
            </a:r>
            <a:r>
              <a:rPr lang="el-GR" sz="2000" b="1" dirty="0" smtClean="0"/>
              <a:t> Α.Ε.</a:t>
            </a:r>
            <a:endParaRPr lang="el-GR" sz="2000" b="1" dirty="0"/>
          </a:p>
        </p:txBody>
      </p:sp>
      <p:sp>
        <p:nvSpPr>
          <p:cNvPr id="58" name="57 - Στρογγυλεμένο ορθογώνιο"/>
          <p:cNvSpPr/>
          <p:nvPr/>
        </p:nvSpPr>
        <p:spPr>
          <a:xfrm>
            <a:off x="6477000" y="1524000"/>
            <a:ext cx="2209800" cy="1447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rgbClr val="C00000"/>
                </a:solidFill>
              </a:rPr>
              <a:t>ΟΚ !</a:t>
            </a:r>
          </a:p>
          <a:p>
            <a:pPr algn="ctr"/>
            <a:r>
              <a:rPr lang="el-GR" b="1" dirty="0" smtClean="0">
                <a:solidFill>
                  <a:srgbClr val="C00000"/>
                </a:solidFill>
              </a:rPr>
              <a:t>ΣΥΜΜΕΤΟΧΗ ΣΤΟ ΔΙΑΓΩΝΙΣΜΟ</a:t>
            </a:r>
            <a:endParaRPr lang="el-GR" b="1" dirty="0">
              <a:solidFill>
                <a:srgbClr val="C00000"/>
              </a:solidFill>
            </a:endParaRPr>
          </a:p>
        </p:txBody>
      </p:sp>
      <p:grpSp>
        <p:nvGrpSpPr>
          <p:cNvPr id="2" name="58 - Ομάδα"/>
          <p:cNvGrpSpPr/>
          <p:nvPr/>
        </p:nvGrpSpPr>
        <p:grpSpPr>
          <a:xfrm>
            <a:off x="7315200" y="3124200"/>
            <a:ext cx="550890" cy="644437"/>
            <a:chOff x="3651346" y="2436397"/>
            <a:chExt cx="550890" cy="644437"/>
          </a:xfrm>
          <a:scene3d>
            <a:camera prst="orthographicFront">
              <a:rot lat="0" lon="0" rev="5400000"/>
            </a:camera>
            <a:lightRig rig="threePt" dir="t"/>
          </a:scene3d>
        </p:grpSpPr>
        <p:sp>
          <p:nvSpPr>
            <p:cNvPr id="60" name="59 - Δεξιό βέλος"/>
            <p:cNvSpPr/>
            <p:nvPr/>
          </p:nvSpPr>
          <p:spPr>
            <a:xfrm>
              <a:off x="3651346" y="2436397"/>
              <a:ext cx="550890" cy="644437"/>
            </a:xfrm>
            <a:prstGeom prst="rightArrow">
              <a:avLst>
                <a:gd name="adj1" fmla="val 60000"/>
                <a:gd name="adj2" fmla="val 50000"/>
              </a:avLst>
            </a:prstGeom>
            <a:solidFill>
              <a:srgbClr val="1515F9"/>
            </a:solidFill>
          </p:spPr>
          <p:style>
            <a:lnRef idx="0">
              <a:schemeClr val="lt1">
                <a:hueOff val="0"/>
                <a:satOff val="0"/>
                <a:lumOff val="0"/>
                <a:alphaOff val="0"/>
              </a:schemeClr>
            </a:lnRef>
            <a:fillRef idx="1">
              <a:schemeClr val="accent5">
                <a:hueOff val="-12980065"/>
                <a:satOff val="6926"/>
                <a:lumOff val="-30196"/>
                <a:alphaOff val="0"/>
              </a:schemeClr>
            </a:fillRef>
            <a:effectRef idx="0">
              <a:schemeClr val="accent5">
                <a:hueOff val="-12980065"/>
                <a:satOff val="6926"/>
                <a:lumOff val="-30196"/>
                <a:alphaOff val="0"/>
              </a:schemeClr>
            </a:effectRef>
            <a:fontRef idx="minor">
              <a:schemeClr val="lt1"/>
            </a:fontRef>
          </p:style>
        </p:sp>
        <p:sp>
          <p:nvSpPr>
            <p:cNvPr id="61" name="Δεξιό βέλος 4"/>
            <p:cNvSpPr/>
            <p:nvPr/>
          </p:nvSpPr>
          <p:spPr>
            <a:xfrm>
              <a:off x="3651346" y="2565284"/>
              <a:ext cx="385623" cy="3866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l-GR" sz="1600" kern="1200"/>
            </a:p>
          </p:txBody>
        </p:sp>
      </p:grpSp>
      <p:sp>
        <p:nvSpPr>
          <p:cNvPr id="25" name="Oval 44"/>
          <p:cNvSpPr>
            <a:spLocks noChangeArrowheads="1"/>
          </p:cNvSpPr>
          <p:nvPr/>
        </p:nvSpPr>
        <p:spPr bwMode="auto">
          <a:xfrm>
            <a:off x="3276600" y="4572000"/>
            <a:ext cx="2590800" cy="1142999"/>
          </a:xfrm>
          <a:prstGeom prst="ellipse">
            <a:avLst/>
          </a:prstGeom>
          <a:solidFill>
            <a:schemeClr val="accent5"/>
          </a:solidFill>
          <a:ln w="9525">
            <a:noFill/>
            <a:round/>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a:extLst/>
        </p:spPr>
        <p:txBody>
          <a:bodyPr wrap="none" anchor="ctr"/>
          <a:lstStyle/>
          <a:p>
            <a:pPr algn="ctr"/>
            <a:r>
              <a:rPr lang="el-GR" altLang="el-GR" sz="1200" dirty="0">
                <a:solidFill>
                  <a:srgbClr val="1515F9"/>
                </a:solidFill>
                <a:latin typeface="+mn-lt"/>
              </a:rPr>
              <a:t>Συνεργασία με </a:t>
            </a:r>
          </a:p>
          <a:p>
            <a:pPr algn="ctr"/>
            <a:r>
              <a:rPr lang="el-GR" altLang="el-GR" sz="1200" b="1" dirty="0">
                <a:solidFill>
                  <a:srgbClr val="1515F9"/>
                </a:solidFill>
                <a:latin typeface="+mn-lt"/>
              </a:rPr>
              <a:t>ΕΘΝΙΚΟ ΣΥΣΤΗΜΑ ΗΛΕΚΤΡΟΝΙΚΩΝ</a:t>
            </a:r>
          </a:p>
          <a:p>
            <a:pPr algn="ctr"/>
            <a:r>
              <a:rPr lang="el-GR" altLang="el-GR" sz="1200" b="1" dirty="0">
                <a:solidFill>
                  <a:srgbClr val="1515F9"/>
                </a:solidFill>
                <a:latin typeface="+mn-lt"/>
              </a:rPr>
              <a:t> ΔΗΜΟΣΙΩΝ ΣΥΜΒΑΣΕΩΝ</a:t>
            </a:r>
          </a:p>
        </p:txBody>
      </p:sp>
    </p:spTree>
    <p:extLst>
      <p:ext uri="{BB962C8B-B14F-4D97-AF65-F5344CB8AC3E}">
        <p14:creationId xmlns:p14="http://schemas.microsoft.com/office/powerpoint/2010/main" val="509487115"/>
      </p:ext>
    </p:extLst>
  </p:cSld>
  <p:clrMapOvr>
    <a:masterClrMapping/>
  </p:clrMapOvr>
  <p:transition spd="med">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 Θέση κειμένου"/>
          <p:cNvSpPr>
            <a:spLocks noGrp="1"/>
          </p:cNvSpPr>
          <p:nvPr>
            <p:ph type="body" idx="13"/>
          </p:nvPr>
        </p:nvSpPr>
        <p:spPr>
          <a:xfrm>
            <a:off x="0" y="1066800"/>
            <a:ext cx="89916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7500"/>
          </a:bodyPr>
          <a:lstStyle/>
          <a:p>
            <a:pPr marL="342900" indent="-342900" algn="ctr" eaLnBrk="0" hangingPunct="0">
              <a:spcBef>
                <a:spcPct val="0"/>
              </a:spcBef>
            </a:pPr>
            <a:r>
              <a:rPr lang="el-GR" sz="2800" dirty="0" smtClean="0">
                <a:solidFill>
                  <a:srgbClr val="C00000"/>
                </a:solidFill>
                <a:effectLst>
                  <a:outerShdw blurRad="38100" dist="38100" dir="2700000" algn="tl">
                    <a:srgbClr val="000000">
                      <a:alpha val="43137"/>
                    </a:srgbClr>
                  </a:outerShdw>
                </a:effectLst>
                <a:latin typeface="+mj-lt"/>
                <a:ea typeface="+mj-ea"/>
                <a:cs typeface="+mj-cs"/>
              </a:rPr>
              <a:t>Γιατί </a:t>
            </a:r>
            <a:r>
              <a:rPr lang="el-GR" sz="2800" dirty="0">
                <a:solidFill>
                  <a:srgbClr val="C00000"/>
                </a:solidFill>
                <a:effectLst>
                  <a:outerShdw blurRad="38100" dist="38100" dir="2700000" algn="tl">
                    <a:srgbClr val="000000">
                      <a:alpha val="43137"/>
                    </a:srgbClr>
                  </a:outerShdw>
                </a:effectLst>
                <a:latin typeface="+mj-lt"/>
                <a:ea typeface="+mj-ea"/>
                <a:cs typeface="+mj-cs"/>
              </a:rPr>
              <a:t>ενδιαφέρει τον πολίτη </a:t>
            </a:r>
          </a:p>
        </p:txBody>
      </p:sp>
      <p:sp>
        <p:nvSpPr>
          <p:cNvPr id="8" name="3 - Θέση περιεχομένου"/>
          <p:cNvSpPr>
            <a:spLocks noGrp="1"/>
          </p:cNvSpPr>
          <p:nvPr>
            <p:ph idx="1"/>
          </p:nvPr>
        </p:nvSpPr>
        <p:spPr>
          <a:xfrm>
            <a:off x="304800" y="1676400"/>
            <a:ext cx="8610600" cy="4495800"/>
          </a:xfrm>
        </p:spPr>
        <p:txBody>
          <a:bodyPr/>
          <a:lstStyle/>
          <a:p>
            <a:pPr lvl="0" algn="just">
              <a:lnSpc>
                <a:spcPct val="150000"/>
              </a:lnSpc>
            </a:pPr>
            <a:endParaRPr lang="el-GR" sz="2000" dirty="0" smtClean="0">
              <a:solidFill>
                <a:schemeClr val="tx2"/>
              </a:solidFill>
            </a:endParaRPr>
          </a:p>
          <a:p>
            <a:pPr marL="432000" lvl="0" algn="just">
              <a:lnSpc>
                <a:spcPct val="150000"/>
              </a:lnSpc>
              <a:spcBef>
                <a:spcPts val="1200"/>
              </a:spcBef>
              <a:spcAft>
                <a:spcPts val="600"/>
              </a:spcAft>
              <a:buFont typeface="Wingdings" pitchFamily="2" charset="2"/>
              <a:buChar char="ü"/>
            </a:pPr>
            <a:r>
              <a:rPr lang="el-GR" sz="2000" b="1" dirty="0" smtClean="0">
                <a:solidFill>
                  <a:schemeClr val="tx2"/>
                </a:solidFill>
              </a:rPr>
              <a:t>Ενδυναμώνεται </a:t>
            </a:r>
            <a:r>
              <a:rPr lang="el-GR" sz="2000" dirty="0">
                <a:solidFill>
                  <a:schemeClr val="tx2"/>
                </a:solidFill>
              </a:rPr>
              <a:t>η δημόσια </a:t>
            </a:r>
            <a:r>
              <a:rPr lang="el-GR" sz="2000" dirty="0" smtClean="0">
                <a:solidFill>
                  <a:schemeClr val="tx2"/>
                </a:solidFill>
              </a:rPr>
              <a:t>διοίκηση</a:t>
            </a:r>
            <a:endParaRPr lang="el-GR" sz="2000" dirty="0">
              <a:solidFill>
                <a:schemeClr val="tx2"/>
              </a:solidFill>
            </a:endParaRPr>
          </a:p>
          <a:p>
            <a:pPr marL="432000" algn="just">
              <a:lnSpc>
                <a:spcPct val="150000"/>
              </a:lnSpc>
              <a:spcBef>
                <a:spcPts val="1200"/>
              </a:spcBef>
              <a:spcAft>
                <a:spcPts val="600"/>
              </a:spcAft>
              <a:buFont typeface="Wingdings" pitchFamily="2" charset="2"/>
              <a:buChar char="ü"/>
            </a:pPr>
            <a:r>
              <a:rPr lang="el-GR" sz="2000" b="1" dirty="0" smtClean="0">
                <a:solidFill>
                  <a:schemeClr val="tx2"/>
                </a:solidFill>
              </a:rPr>
              <a:t>Απλοποιείται </a:t>
            </a:r>
            <a:r>
              <a:rPr lang="el-GR" sz="2000" dirty="0" smtClean="0">
                <a:solidFill>
                  <a:schemeClr val="tx2"/>
                </a:solidFill>
              </a:rPr>
              <a:t>η σχέση πολίτη &amp; επιχειρήσεων με το κράτος</a:t>
            </a:r>
          </a:p>
          <a:p>
            <a:pPr marL="432000" lvl="0" algn="just">
              <a:lnSpc>
                <a:spcPct val="150000"/>
              </a:lnSpc>
              <a:spcBef>
                <a:spcPts val="1200"/>
              </a:spcBef>
              <a:spcAft>
                <a:spcPts val="600"/>
              </a:spcAft>
              <a:buFont typeface="Wingdings" pitchFamily="2" charset="2"/>
              <a:buChar char="ü"/>
            </a:pPr>
            <a:r>
              <a:rPr lang="el-GR" sz="2000" b="1" dirty="0" smtClean="0">
                <a:solidFill>
                  <a:schemeClr val="tx2"/>
                </a:solidFill>
              </a:rPr>
              <a:t>Ενισχύεται </a:t>
            </a:r>
            <a:r>
              <a:rPr lang="el-GR" sz="2000" dirty="0">
                <a:solidFill>
                  <a:schemeClr val="tx2"/>
                </a:solidFill>
              </a:rPr>
              <a:t>η ανάπτυξη </a:t>
            </a:r>
            <a:r>
              <a:rPr lang="el-GR" sz="2000" dirty="0" smtClean="0">
                <a:solidFill>
                  <a:schemeClr val="tx2"/>
                </a:solidFill>
              </a:rPr>
              <a:t>των </a:t>
            </a:r>
            <a:r>
              <a:rPr lang="el-GR" sz="2000" dirty="0">
                <a:solidFill>
                  <a:schemeClr val="tx2"/>
                </a:solidFill>
              </a:rPr>
              <a:t>νέων τεχνολογιών </a:t>
            </a:r>
            <a:endParaRPr lang="el-GR" sz="2000" dirty="0" smtClean="0">
              <a:solidFill>
                <a:schemeClr val="tx2"/>
              </a:solidFill>
            </a:endParaRPr>
          </a:p>
          <a:p>
            <a:pPr marL="432000" lvl="0" algn="just">
              <a:lnSpc>
                <a:spcPct val="150000"/>
              </a:lnSpc>
              <a:spcBef>
                <a:spcPts val="1200"/>
              </a:spcBef>
              <a:spcAft>
                <a:spcPts val="600"/>
              </a:spcAft>
              <a:buFont typeface="Wingdings" pitchFamily="2" charset="2"/>
              <a:buChar char="ü"/>
            </a:pPr>
            <a:r>
              <a:rPr lang="el-GR" sz="2000" b="1" dirty="0" smtClean="0">
                <a:solidFill>
                  <a:schemeClr val="tx2"/>
                </a:solidFill>
              </a:rPr>
              <a:t>Δημιουργούνται</a:t>
            </a:r>
            <a:r>
              <a:rPr lang="el-GR" sz="2000" dirty="0" smtClean="0">
                <a:solidFill>
                  <a:schemeClr val="tx2"/>
                </a:solidFill>
              </a:rPr>
              <a:t> νέες </a:t>
            </a:r>
            <a:r>
              <a:rPr lang="el-GR" sz="2000" dirty="0">
                <a:solidFill>
                  <a:schemeClr val="tx2"/>
                </a:solidFill>
              </a:rPr>
              <a:t>θέσεις </a:t>
            </a:r>
            <a:r>
              <a:rPr lang="el-GR" sz="2000" dirty="0" smtClean="0">
                <a:solidFill>
                  <a:schemeClr val="tx2"/>
                </a:solidFill>
              </a:rPr>
              <a:t>εργασίας</a:t>
            </a:r>
            <a:endParaRPr lang="el-GR" sz="2000" dirty="0">
              <a:solidFill>
                <a:schemeClr val="tx2"/>
              </a:solidFill>
            </a:endParaRPr>
          </a:p>
          <a:p>
            <a:pPr marL="432000" lvl="0" algn="just">
              <a:lnSpc>
                <a:spcPct val="150000"/>
              </a:lnSpc>
              <a:spcBef>
                <a:spcPts val="1200"/>
              </a:spcBef>
              <a:spcAft>
                <a:spcPts val="600"/>
              </a:spcAft>
              <a:buFont typeface="Wingdings" pitchFamily="2" charset="2"/>
              <a:buChar char="ü"/>
            </a:pPr>
            <a:r>
              <a:rPr lang="el-GR" sz="2000" b="1" dirty="0">
                <a:solidFill>
                  <a:schemeClr val="tx2"/>
                </a:solidFill>
              </a:rPr>
              <a:t>Αξιοποιούνται </a:t>
            </a:r>
            <a:r>
              <a:rPr lang="el-GR" sz="2000" dirty="0">
                <a:solidFill>
                  <a:schemeClr val="tx2"/>
                </a:solidFill>
              </a:rPr>
              <a:t>στοχευμένα και με διαφάνεια περισσότερα από </a:t>
            </a:r>
            <a:r>
              <a:rPr lang="en-US" sz="2000" dirty="0" smtClean="0">
                <a:solidFill>
                  <a:schemeClr val="tx2"/>
                </a:solidFill>
              </a:rPr>
              <a:t>40</a:t>
            </a:r>
            <a:r>
              <a:rPr lang="el-GR" sz="2000" dirty="0" smtClean="0">
                <a:solidFill>
                  <a:schemeClr val="tx2"/>
                </a:solidFill>
              </a:rPr>
              <a:t>0</a:t>
            </a:r>
            <a:r>
              <a:rPr lang="en-US" sz="2000" dirty="0" smtClean="0">
                <a:solidFill>
                  <a:schemeClr val="tx2"/>
                </a:solidFill>
              </a:rPr>
              <a:t>.000.000 </a:t>
            </a:r>
            <a:r>
              <a:rPr lang="el-GR" sz="2000" dirty="0" smtClean="0">
                <a:solidFill>
                  <a:schemeClr val="tx2"/>
                </a:solidFill>
              </a:rPr>
              <a:t>€</a:t>
            </a:r>
            <a:r>
              <a:rPr lang="en-US" sz="2000" dirty="0" smtClean="0">
                <a:solidFill>
                  <a:schemeClr val="tx2"/>
                </a:solidFill>
              </a:rPr>
              <a:t> (</a:t>
            </a:r>
            <a:r>
              <a:rPr lang="el-GR" sz="2000" dirty="0" smtClean="0">
                <a:solidFill>
                  <a:schemeClr val="tx2"/>
                </a:solidFill>
              </a:rPr>
              <a:t>Εθνικοί + Κοινοτικοί πόροι)</a:t>
            </a:r>
            <a:endParaRPr lang="el-GR" sz="2000" dirty="0">
              <a:solidFill>
                <a:schemeClr val="tx2"/>
              </a:solidFill>
            </a:endParaRPr>
          </a:p>
        </p:txBody>
      </p:sp>
      <p:sp>
        <p:nvSpPr>
          <p:cNvPr id="4" name="TextBox 3"/>
          <p:cNvSpPr txBox="1"/>
          <p:nvPr/>
        </p:nvSpPr>
        <p:spPr>
          <a:xfrm>
            <a:off x="3810000" y="0"/>
            <a:ext cx="5181600" cy="830997"/>
          </a:xfrm>
          <a:prstGeom prst="rect">
            <a:avLst/>
          </a:prstGeom>
          <a:noFill/>
        </p:spPr>
        <p:txBody>
          <a:bodyPr wrap="square" rtlCol="0">
            <a:spAutoFit/>
          </a:bodyPr>
          <a:lstStyle/>
          <a:p>
            <a:pPr algn="ctr"/>
            <a:r>
              <a:rPr lang="el-GR" sz="2400" b="1" dirty="0" smtClean="0">
                <a:solidFill>
                  <a:schemeClr val="accent3"/>
                </a:solidFill>
                <a:latin typeface="+mn-lt"/>
              </a:rPr>
              <a:t>Επιχειρησιακό Πρόγραμμα</a:t>
            </a:r>
          </a:p>
          <a:p>
            <a:pPr algn="ctr"/>
            <a:r>
              <a:rPr lang="el-GR" sz="2400" b="1" dirty="0" smtClean="0">
                <a:solidFill>
                  <a:schemeClr val="accent3"/>
                </a:solidFill>
                <a:latin typeface="+mn-lt"/>
              </a:rPr>
              <a:t>«Μεταρρύθμιση Δημοσίου Τομέα</a:t>
            </a:r>
            <a:r>
              <a:rPr lang="el-GR" sz="2400" b="1" dirty="0" smtClean="0">
                <a:solidFill>
                  <a:schemeClr val="bg1"/>
                </a:solidFill>
                <a:latin typeface="+mn-lt"/>
              </a:rPr>
              <a:t>» </a:t>
            </a:r>
            <a:endParaRPr lang="el-GR" sz="2400" b="1" dirty="0">
              <a:solidFill>
                <a:schemeClr val="bg1"/>
              </a:solidFill>
              <a:latin typeface="+mn-lt"/>
            </a:endParaRPr>
          </a:p>
        </p:txBody>
      </p:sp>
    </p:spTree>
    <p:extLst>
      <p:ext uri="{BB962C8B-B14F-4D97-AF65-F5344CB8AC3E}">
        <p14:creationId xmlns:p14="http://schemas.microsoft.com/office/powerpoint/2010/main" val="1002389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κειμένου"/>
          <p:cNvSpPr>
            <a:spLocks noGrp="1"/>
          </p:cNvSpPr>
          <p:nvPr>
            <p:ph type="body" sz="half" idx="1"/>
          </p:nvPr>
        </p:nvSpPr>
        <p:spPr>
          <a:xfrm>
            <a:off x="304800" y="2057400"/>
            <a:ext cx="4038600" cy="4525963"/>
          </a:xfrm>
          <a:solidFill>
            <a:srgbClr val="920000"/>
          </a:solidFill>
          <a:ln/>
        </p:spPr>
        <p:style>
          <a:lnRef idx="3">
            <a:schemeClr val="lt1"/>
          </a:lnRef>
          <a:fillRef idx="1">
            <a:schemeClr val="accent1"/>
          </a:fillRef>
          <a:effectRef idx="1">
            <a:schemeClr val="accent1"/>
          </a:effectRef>
          <a:fontRef idx="minor">
            <a:schemeClr val="lt1"/>
          </a:fontRef>
        </p:style>
        <p:txBody>
          <a:bodyPr>
            <a:normAutofit/>
          </a:bodyPr>
          <a:lstStyle/>
          <a:p>
            <a:pPr marL="274638" indent="-274638">
              <a:lnSpc>
                <a:spcPct val="130000"/>
              </a:lnSpc>
              <a:spcBef>
                <a:spcPts val="0"/>
              </a:spcBef>
              <a:buFont typeface="+mj-lt"/>
              <a:buAutoNum type="arabicPeriod"/>
            </a:pPr>
            <a:r>
              <a:rPr lang="el-GR" sz="2000" dirty="0" smtClean="0"/>
              <a:t>Έλλειψη κεντρικού πολιτικού συντονισμού</a:t>
            </a:r>
          </a:p>
          <a:p>
            <a:pPr marL="274638" indent="-274638">
              <a:lnSpc>
                <a:spcPct val="130000"/>
              </a:lnSpc>
              <a:spcBef>
                <a:spcPts val="0"/>
              </a:spcBef>
              <a:buFont typeface="+mj-lt"/>
              <a:buAutoNum type="arabicPeriod"/>
            </a:pPr>
            <a:r>
              <a:rPr lang="el-GR" sz="2000" dirty="0" smtClean="0"/>
              <a:t>Αδυναμία ΕΣΠΑ να αντιμετωπίσει την ανατροπή αρχικού σχεδιασμού</a:t>
            </a:r>
            <a:endParaRPr lang="en-US" sz="2000" dirty="0" smtClean="0"/>
          </a:p>
          <a:p>
            <a:pPr marL="274638" indent="-274638">
              <a:lnSpc>
                <a:spcPct val="130000"/>
              </a:lnSpc>
              <a:spcBef>
                <a:spcPts val="0"/>
              </a:spcBef>
              <a:buFont typeface="+mj-lt"/>
              <a:buAutoNum type="arabicPeriod"/>
            </a:pPr>
            <a:r>
              <a:rPr lang="el-GR" sz="2000" dirty="0" smtClean="0"/>
              <a:t>Δύο επιχειρησιακά προγράμματα (Διοικητική Μεταρρύθμιση και Ψηφιακή Σύγκλιση) – Έλλειψη συνέργιας</a:t>
            </a:r>
            <a:endParaRPr lang="el-GR" sz="2000" dirty="0"/>
          </a:p>
        </p:txBody>
      </p:sp>
      <p:sp>
        <p:nvSpPr>
          <p:cNvPr id="3" name="2 - Θέση κειμένου"/>
          <p:cNvSpPr>
            <a:spLocks noGrp="1"/>
          </p:cNvSpPr>
          <p:nvPr>
            <p:ph type="body" sz="half" idx="2"/>
          </p:nvPr>
        </p:nvSpPr>
        <p:spPr>
          <a:xfrm>
            <a:off x="4648200" y="2057400"/>
            <a:ext cx="4038600" cy="4525963"/>
          </a:xfrm>
          <a:solidFill>
            <a:srgbClr val="568424"/>
          </a:solidFill>
          <a:ln/>
        </p:spPr>
        <p:style>
          <a:lnRef idx="3">
            <a:schemeClr val="lt1"/>
          </a:lnRef>
          <a:fillRef idx="1">
            <a:schemeClr val="accent2"/>
          </a:fillRef>
          <a:effectRef idx="1">
            <a:schemeClr val="accent2"/>
          </a:effectRef>
          <a:fontRef idx="minor">
            <a:schemeClr val="lt1"/>
          </a:fontRef>
        </p:style>
        <p:txBody>
          <a:bodyPr>
            <a:normAutofit/>
          </a:bodyPr>
          <a:lstStyle/>
          <a:p>
            <a:pPr marL="352425" indent="-352425">
              <a:lnSpc>
                <a:spcPct val="110000"/>
              </a:lnSpc>
              <a:spcBef>
                <a:spcPts val="0"/>
              </a:spcBef>
              <a:buFont typeface="+mj-lt"/>
              <a:buAutoNum type="arabicPeriod"/>
              <a:tabLst>
                <a:tab pos="274638" algn="l"/>
              </a:tabLst>
            </a:pPr>
            <a:r>
              <a:rPr lang="el-GR" sz="2000" dirty="0" smtClean="0"/>
              <a:t>Εθνική στρατηγική για τη ΔΜ &amp; Στρατηγική ΗΔ και σχετικά Σχέδια Δράσης με έγκριση από Κυβερνητικό Συμβούλιο Μεταρρύθμισης </a:t>
            </a:r>
          </a:p>
          <a:p>
            <a:pPr marL="352425" indent="-352425">
              <a:lnSpc>
                <a:spcPct val="110000"/>
              </a:lnSpc>
              <a:spcBef>
                <a:spcPts val="0"/>
              </a:spcBef>
              <a:buFont typeface="+mj-lt"/>
              <a:buAutoNum type="arabicPeriod"/>
              <a:tabLst>
                <a:tab pos="274638" algn="l"/>
              </a:tabLst>
            </a:pPr>
            <a:r>
              <a:rPr lang="el-GR" sz="2000" dirty="0" smtClean="0"/>
              <a:t>Έγκαιρη προετοιμασία παρεμβάσεων μέσω Σχεδίων Δράσης και ύπαρξη έτοιμων ώριμων έργων (π.χ., </a:t>
            </a:r>
            <a:r>
              <a:rPr lang="en-US" sz="2000" dirty="0" smtClean="0"/>
              <a:t>HRMS, </a:t>
            </a:r>
            <a:r>
              <a:rPr lang="en-US" sz="2000" dirty="0" err="1" smtClean="0"/>
              <a:t>eGov</a:t>
            </a:r>
            <a:r>
              <a:rPr lang="en-US" sz="2000" dirty="0" smtClean="0"/>
              <a:t> now)</a:t>
            </a:r>
            <a:r>
              <a:rPr lang="el-GR" sz="2000" dirty="0" smtClean="0"/>
              <a:t> </a:t>
            </a:r>
          </a:p>
          <a:p>
            <a:pPr marL="352425" indent="-352425">
              <a:lnSpc>
                <a:spcPct val="110000"/>
              </a:lnSpc>
              <a:spcBef>
                <a:spcPts val="0"/>
              </a:spcBef>
              <a:buFont typeface="+mj-lt"/>
              <a:buAutoNum type="arabicPeriod"/>
              <a:tabLst>
                <a:tab pos="274638" algn="l"/>
              </a:tabLst>
            </a:pPr>
            <a:r>
              <a:rPr lang="el-GR" sz="2000" b="1" u="sng" dirty="0" smtClean="0"/>
              <a:t>Ενιαίο</a:t>
            </a:r>
            <a:r>
              <a:rPr lang="el-GR" sz="2000" dirty="0" smtClean="0"/>
              <a:t> πρόγραμμα  για τη Διοικητική Μεταρρύθμιση &amp; την Ηλεκτρονική Διακυβέρνηση</a:t>
            </a:r>
            <a:endParaRPr lang="el-GR" sz="2000" dirty="0"/>
          </a:p>
        </p:txBody>
      </p:sp>
      <p:sp>
        <p:nvSpPr>
          <p:cNvPr id="4" name="3 - Τίτλος"/>
          <p:cNvSpPr>
            <a:spLocks noGrp="1"/>
          </p:cNvSpPr>
          <p:nvPr>
            <p:ph type="title"/>
          </p:nvPr>
        </p:nvSpPr>
        <p:spPr>
          <a:xfrm>
            <a:off x="381000" y="990600"/>
            <a:ext cx="8229600" cy="80976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marL="342900" indent="-342900" algn="ctr"/>
            <a:r>
              <a:rPr lang="el-GR" sz="2000" b="1" dirty="0" smtClean="0">
                <a:solidFill>
                  <a:srgbClr val="C00000"/>
                </a:solidFill>
                <a:effectLst>
                  <a:outerShdw blurRad="38100" dist="38100" dir="2700000" algn="tl">
                    <a:srgbClr val="000000">
                      <a:alpha val="43137"/>
                    </a:srgbClr>
                  </a:outerShdw>
                </a:effectLst>
              </a:rPr>
              <a:t>Μαθαίνουμε από τις αστοχίες – Αντιμετωπίζουμε τα προβλήματα</a:t>
            </a:r>
            <a:endParaRPr lang="el-GR" sz="2000" b="1" dirty="0">
              <a:solidFill>
                <a:srgbClr val="C00000"/>
              </a:solidFill>
              <a:effectLst>
                <a:outerShdw blurRad="38100" dist="38100" dir="2700000" algn="tl">
                  <a:srgbClr val="000000">
                    <a:alpha val="43137"/>
                  </a:srgbClr>
                </a:outerShdw>
              </a:effectLst>
            </a:endParaRPr>
          </a:p>
        </p:txBody>
      </p:sp>
      <p:sp>
        <p:nvSpPr>
          <p:cNvPr id="5" name="TextBox 4"/>
          <p:cNvSpPr txBox="1"/>
          <p:nvPr/>
        </p:nvSpPr>
        <p:spPr>
          <a:xfrm>
            <a:off x="4191000" y="0"/>
            <a:ext cx="4800600" cy="830997"/>
          </a:xfrm>
          <a:prstGeom prst="rect">
            <a:avLst/>
          </a:prstGeom>
          <a:noFill/>
        </p:spPr>
        <p:txBody>
          <a:bodyPr wrap="square" rtlCol="0">
            <a:spAutoFit/>
          </a:bodyPr>
          <a:lstStyle/>
          <a:p>
            <a:pPr algn="ctr"/>
            <a:r>
              <a:rPr lang="el-GR" sz="2400" b="1" dirty="0" smtClean="0">
                <a:solidFill>
                  <a:schemeClr val="accent3"/>
                </a:solidFill>
                <a:latin typeface="+mn-lt"/>
              </a:rPr>
              <a:t>Επιχειρησιακό Πρόγραμμα</a:t>
            </a:r>
          </a:p>
          <a:p>
            <a:pPr algn="ctr"/>
            <a:r>
              <a:rPr lang="el-GR" sz="2400" b="1" dirty="0" smtClean="0">
                <a:solidFill>
                  <a:schemeClr val="accent3"/>
                </a:solidFill>
                <a:latin typeface="+mn-lt"/>
              </a:rPr>
              <a:t>«Μεταρρύθμιση Δημοσίου Τομέα»</a:t>
            </a:r>
            <a:endParaRPr lang="el-GR" sz="2400" b="1" dirty="0">
              <a:solidFill>
                <a:schemeClr val="accent3"/>
              </a:solidFill>
              <a:latin typeface="+mn-lt"/>
            </a:endParaRPr>
          </a:p>
        </p:txBody>
      </p:sp>
    </p:spTree>
    <p:extLst>
      <p:ext uri="{BB962C8B-B14F-4D97-AF65-F5344CB8AC3E}">
        <p14:creationId xmlns:p14="http://schemas.microsoft.com/office/powerpoint/2010/main" val="32818732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0" y="2286000"/>
            <a:ext cx="9144000" cy="2308324"/>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lvl="0" algn="ctr">
              <a:lnSpc>
                <a:spcPct val="150000"/>
              </a:lnSpc>
            </a:pPr>
            <a:r>
              <a:rPr lang="el-GR" sz="2400" b="1" i="1" dirty="0" smtClean="0"/>
              <a:t>Στα επόμενα επτά χρόνια, η ελληνική Δημόσια Διοίκηση να γίνει ευέλικτη, εξωστρεφής και αποτελεσματική. Να εμπνέει εμπιστοσύνη και ασφάλεια στους πολίτες &amp; τις επιχειρήσεις, λειτουργώντας ως βασικός πυλώνας για την ανάκαμψη της χώρας.</a:t>
            </a:r>
            <a:endParaRPr lang="el-GR" sz="2400" dirty="0"/>
          </a:p>
        </p:txBody>
      </p:sp>
      <p:sp>
        <p:nvSpPr>
          <p:cNvPr id="5" name="2 - Τίτλος"/>
          <p:cNvSpPr>
            <a:spLocks noGrp="1"/>
          </p:cNvSpPr>
          <p:nvPr>
            <p:ph type="title"/>
          </p:nvPr>
        </p:nvSpPr>
        <p:spPr>
          <a:xfrm>
            <a:off x="457200" y="1066800"/>
            <a:ext cx="8229600" cy="95378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0000"/>
          </a:bodyPr>
          <a:lstStyle/>
          <a:p>
            <a:pPr marL="342900" lvl="0" indent="-342900" algn="ctr"/>
            <a:r>
              <a:rPr lang="el-GR" b="1" i="1" dirty="0" smtClean="0"/>
              <a:t/>
            </a:r>
            <a:br>
              <a:rPr lang="el-GR" b="1" i="1" dirty="0" smtClean="0"/>
            </a:br>
            <a:r>
              <a:rPr lang="el-GR" b="1" i="1" dirty="0" smtClean="0">
                <a:solidFill>
                  <a:srgbClr val="CC0000"/>
                </a:solidFill>
              </a:rPr>
              <a:t>Το όραμά μας </a:t>
            </a:r>
            <a:r>
              <a:rPr lang="el-GR" b="1" i="1" u="sng" dirty="0" smtClean="0"/>
              <a:t/>
            </a:r>
            <a:br>
              <a:rPr lang="el-GR" b="1" i="1" u="sng" dirty="0" smtClean="0"/>
            </a:br>
            <a:endParaRPr lang="el-GR" b="1" dirty="0">
              <a:effectLst>
                <a:outerShdw blurRad="38100" dist="38100" dir="2700000" algn="tl">
                  <a:srgbClr val="000000">
                    <a:alpha val="43137"/>
                  </a:srgbClr>
                </a:outerShdw>
              </a:effectLst>
            </a:endParaRPr>
          </a:p>
        </p:txBody>
      </p:sp>
      <p:sp>
        <p:nvSpPr>
          <p:cNvPr id="8" name="TextBox 7"/>
          <p:cNvSpPr txBox="1"/>
          <p:nvPr/>
        </p:nvSpPr>
        <p:spPr>
          <a:xfrm>
            <a:off x="3733800" y="0"/>
            <a:ext cx="5257800" cy="830997"/>
          </a:xfrm>
          <a:prstGeom prst="rect">
            <a:avLst/>
          </a:prstGeom>
          <a:noFill/>
        </p:spPr>
        <p:txBody>
          <a:bodyPr wrap="square" rtlCol="0">
            <a:spAutoFit/>
          </a:bodyPr>
          <a:lstStyle/>
          <a:p>
            <a:pPr algn="ctr"/>
            <a:r>
              <a:rPr lang="el-GR" sz="2400" b="1" dirty="0" smtClean="0">
                <a:solidFill>
                  <a:schemeClr val="accent3"/>
                </a:solidFill>
                <a:latin typeface="+mn-lt"/>
              </a:rPr>
              <a:t>Επιχειρησιακό Πρόγραμμα</a:t>
            </a:r>
          </a:p>
          <a:p>
            <a:pPr algn="ctr"/>
            <a:r>
              <a:rPr lang="el-GR" sz="2400" b="1" dirty="0" smtClean="0">
                <a:solidFill>
                  <a:schemeClr val="accent3"/>
                </a:solidFill>
                <a:latin typeface="+mn-lt"/>
              </a:rPr>
              <a:t>«Μεταρρύθμιση Δημοσίου Τομέα»</a:t>
            </a:r>
            <a:endParaRPr lang="el-GR" sz="2400" b="1" dirty="0">
              <a:solidFill>
                <a:schemeClr val="accent3"/>
              </a:solidFill>
              <a:latin typeface="+mn-lt"/>
            </a:endParaRPr>
          </a:p>
        </p:txBody>
      </p:sp>
    </p:spTree>
    <p:extLst>
      <p:ext uri="{BB962C8B-B14F-4D97-AF65-F5344CB8AC3E}">
        <p14:creationId xmlns:p14="http://schemas.microsoft.com/office/powerpoint/2010/main" val="3222456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4 - Διάγραμμα"/>
          <p:cNvGraphicFramePr/>
          <p:nvPr>
            <p:extLst>
              <p:ext uri="{D42A27DB-BD31-4B8C-83A1-F6EECF244321}">
                <p14:modId xmlns:p14="http://schemas.microsoft.com/office/powerpoint/2010/main" val="1433028550"/>
              </p:ext>
            </p:extLst>
          </p:nvPr>
        </p:nvGraphicFramePr>
        <p:xfrm>
          <a:off x="3581400" y="1886545"/>
          <a:ext cx="59436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 name="2 - Τίτλος"/>
          <p:cNvSpPr>
            <a:spLocks noGrp="1"/>
          </p:cNvSpPr>
          <p:nvPr>
            <p:ph type="title" idx="4294967295"/>
          </p:nvPr>
        </p:nvSpPr>
        <p:spPr>
          <a:xfrm>
            <a:off x="2438400" y="609600"/>
            <a:ext cx="8229600" cy="90963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marL="342900" indent="-342900" algn="ctr"/>
            <a:r>
              <a:rPr lang="el-GR" sz="2800" b="1" dirty="0" smtClean="0">
                <a:effectLst>
                  <a:outerShdw blurRad="38100" dist="38100" dir="2700000" algn="tl">
                    <a:srgbClr val="000000">
                      <a:alpha val="43137"/>
                    </a:srgbClr>
                  </a:outerShdw>
                </a:effectLst>
              </a:rPr>
              <a:t/>
            </a:r>
            <a:br>
              <a:rPr lang="el-GR" sz="2800" b="1" dirty="0" smtClean="0">
                <a:effectLst>
                  <a:outerShdw blurRad="38100" dist="38100" dir="2700000" algn="tl">
                    <a:srgbClr val="000000">
                      <a:alpha val="43137"/>
                    </a:srgbClr>
                  </a:outerShdw>
                </a:effectLst>
              </a:rPr>
            </a:br>
            <a:r>
              <a:rPr lang="el-GR" sz="2800" b="1" dirty="0" smtClean="0">
                <a:effectLst>
                  <a:outerShdw blurRad="38100" dist="38100" dir="2700000" algn="tl">
                    <a:srgbClr val="000000">
                      <a:alpha val="43137"/>
                    </a:srgbClr>
                  </a:outerShdw>
                </a:effectLst>
              </a:rPr>
              <a:t> </a:t>
            </a:r>
            <a:r>
              <a:rPr lang="el-GR" sz="2800" b="1" dirty="0">
                <a:solidFill>
                  <a:srgbClr val="CC0000"/>
                </a:solidFill>
                <a:effectLst>
                  <a:outerShdw blurRad="38100" dist="38100" dir="2700000" algn="tl">
                    <a:srgbClr val="000000">
                      <a:alpha val="43137"/>
                    </a:srgbClr>
                  </a:outerShdw>
                </a:effectLst>
              </a:rPr>
              <a:t>Στρατηγικοί Άξονες</a:t>
            </a:r>
          </a:p>
        </p:txBody>
      </p:sp>
      <p:sp>
        <p:nvSpPr>
          <p:cNvPr id="22" name="TextBox 21"/>
          <p:cNvSpPr txBox="1"/>
          <p:nvPr/>
        </p:nvSpPr>
        <p:spPr>
          <a:xfrm>
            <a:off x="3886200" y="0"/>
            <a:ext cx="5105400" cy="830997"/>
          </a:xfrm>
          <a:prstGeom prst="rect">
            <a:avLst/>
          </a:prstGeom>
          <a:noFill/>
        </p:spPr>
        <p:txBody>
          <a:bodyPr wrap="square" rtlCol="0">
            <a:spAutoFit/>
          </a:bodyPr>
          <a:lstStyle/>
          <a:p>
            <a:pPr algn="ctr"/>
            <a:r>
              <a:rPr lang="el-GR" sz="2400" b="1" dirty="0" smtClean="0">
                <a:solidFill>
                  <a:schemeClr val="accent3"/>
                </a:solidFill>
                <a:latin typeface="+mn-lt"/>
              </a:rPr>
              <a:t>Επιχειρησιακό Πρόγραμμα</a:t>
            </a:r>
          </a:p>
          <a:p>
            <a:pPr algn="ctr"/>
            <a:r>
              <a:rPr lang="el-GR" sz="2400" b="1" dirty="0" smtClean="0">
                <a:solidFill>
                  <a:schemeClr val="accent3"/>
                </a:solidFill>
                <a:latin typeface="+mn-lt"/>
              </a:rPr>
              <a:t>«Μεταρρύθμιση Δημοσίου Τομέα»</a:t>
            </a:r>
            <a:endParaRPr lang="el-GR" sz="2400" b="1" dirty="0">
              <a:solidFill>
                <a:schemeClr val="accent3"/>
              </a:solidFill>
              <a:latin typeface="+mn-lt"/>
            </a:endParaRPr>
          </a:p>
        </p:txBody>
      </p:sp>
      <p:graphicFrame>
        <p:nvGraphicFramePr>
          <p:cNvPr id="23" name="Διάγραμμα 5"/>
          <p:cNvGraphicFramePr/>
          <p:nvPr>
            <p:extLst>
              <p:ext uri="{D42A27DB-BD31-4B8C-83A1-F6EECF244321}">
                <p14:modId xmlns:p14="http://schemas.microsoft.com/office/powerpoint/2010/main" val="2564638640"/>
              </p:ext>
            </p:extLst>
          </p:nvPr>
        </p:nvGraphicFramePr>
        <p:xfrm>
          <a:off x="199030" y="2133600"/>
          <a:ext cx="3647364" cy="1727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24" name="Picture 2" descr="http://www.efepae.gr/images/etpa1.JP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99030" y="4114800"/>
            <a:ext cx="1247775" cy="1280166"/>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https://encrypted-tbn1.gstatic.com/images?q=tbn:ANd9GcTOxPL4eMc0uaWMJYLT75jzA-PVViifG1eZuQ8hg6qat-aFIIML"/>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303060" y="4046369"/>
            <a:ext cx="1447800" cy="1334691"/>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p:cNvSpPr txBox="1"/>
          <p:nvPr/>
        </p:nvSpPr>
        <p:spPr>
          <a:xfrm>
            <a:off x="199030" y="762000"/>
            <a:ext cx="331754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marL="342900" indent="-342900" algn="ctr" eaLnBrk="0" hangingPunct="0">
              <a:defRPr sz="2800" b="1">
                <a:effectLst>
                  <a:outerShdw blurRad="38100" dist="38100" dir="2700000" algn="tl">
                    <a:srgbClr val="000000">
                      <a:alpha val="43137"/>
                    </a:srgbClr>
                  </a:outerShdw>
                </a:effectLst>
                <a:latin typeface="+mj-lt"/>
                <a:ea typeface="+mj-ea"/>
                <a:cs typeface="+mj-cs"/>
              </a:defRPr>
            </a:lvl1pPr>
            <a:lvl2pPr eaLnBrk="0" hangingPunct="0">
              <a:defRPr sz="3600">
                <a:latin typeface="Calibri" pitchFamily="34" charset="0"/>
              </a:defRPr>
            </a:lvl2pPr>
            <a:lvl3pPr eaLnBrk="0" hangingPunct="0">
              <a:defRPr sz="3600">
                <a:latin typeface="Calibri" pitchFamily="34" charset="0"/>
              </a:defRPr>
            </a:lvl3pPr>
            <a:lvl4pPr eaLnBrk="0" hangingPunct="0">
              <a:defRPr sz="3600">
                <a:latin typeface="Calibri" pitchFamily="34" charset="0"/>
              </a:defRPr>
            </a:lvl4pPr>
            <a:lvl5pPr eaLnBrk="0" hangingPunct="0">
              <a:defRPr sz="3600">
                <a:latin typeface="Calibri" pitchFamily="34" charset="0"/>
              </a:defRPr>
            </a:lvl5pPr>
            <a:lvl6pPr marL="457200" fontAlgn="base">
              <a:spcBef>
                <a:spcPct val="0"/>
              </a:spcBef>
              <a:spcAft>
                <a:spcPct val="0"/>
              </a:spcAft>
              <a:defRPr sz="3600">
                <a:latin typeface="Calibri" pitchFamily="34" charset="0"/>
              </a:defRPr>
            </a:lvl6pPr>
            <a:lvl7pPr marL="914400" fontAlgn="base">
              <a:spcBef>
                <a:spcPct val="0"/>
              </a:spcBef>
              <a:spcAft>
                <a:spcPct val="0"/>
              </a:spcAft>
              <a:defRPr sz="3600">
                <a:latin typeface="Calibri" pitchFamily="34" charset="0"/>
              </a:defRPr>
            </a:lvl7pPr>
            <a:lvl8pPr marL="1371600" fontAlgn="base">
              <a:spcBef>
                <a:spcPct val="0"/>
              </a:spcBef>
              <a:spcAft>
                <a:spcPct val="0"/>
              </a:spcAft>
              <a:defRPr sz="3600">
                <a:latin typeface="Calibri" pitchFamily="34" charset="0"/>
              </a:defRPr>
            </a:lvl8pPr>
            <a:lvl9pPr marL="1828800" fontAlgn="base">
              <a:spcBef>
                <a:spcPct val="0"/>
              </a:spcBef>
              <a:spcAft>
                <a:spcPct val="0"/>
              </a:spcAft>
              <a:defRPr sz="3600">
                <a:latin typeface="Calibri" pitchFamily="34" charset="0"/>
              </a:defRPr>
            </a:lvl9pPr>
          </a:lstStyle>
          <a:p>
            <a:r>
              <a:rPr lang="el-GR" dirty="0">
                <a:solidFill>
                  <a:srgbClr val="CC0000"/>
                </a:solidFill>
              </a:rPr>
              <a:t>Κοινοτική Συνδρομή</a:t>
            </a:r>
          </a:p>
        </p:txBody>
      </p:sp>
      <p:cxnSp>
        <p:nvCxnSpPr>
          <p:cNvPr id="27" name="Ευθεία γραμμή σύνδεσης 2"/>
          <p:cNvCxnSpPr/>
          <p:nvPr/>
        </p:nvCxnSpPr>
        <p:spPr>
          <a:xfrm>
            <a:off x="3962400" y="1005834"/>
            <a:ext cx="76200" cy="539496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8561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52400" y="838200"/>
            <a:ext cx="8763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7500"/>
          </a:bodyPr>
          <a:lstStyle/>
          <a:p>
            <a:pPr marL="342900" indent="-342900" algn="ctr" eaLnBrk="0" hangingPunct="0">
              <a:buClr>
                <a:schemeClr val="tx1"/>
              </a:buClr>
            </a:pPr>
            <a:r>
              <a:rPr lang="el-GR" sz="2800" b="1" dirty="0" smtClean="0">
                <a:solidFill>
                  <a:srgbClr val="C00000"/>
                </a:solidFill>
                <a:effectLst>
                  <a:outerShdw blurRad="38100" dist="38100" dir="2700000" algn="tl">
                    <a:srgbClr val="000000">
                      <a:alpha val="43137"/>
                    </a:srgbClr>
                  </a:outerShdw>
                </a:effectLst>
                <a:latin typeface="+mj-lt"/>
                <a:ea typeface="+mj-ea"/>
                <a:cs typeface="+mj-cs"/>
              </a:rPr>
              <a:t>ΠΡΟΤΕΡΑΙΟΤΗΤΕΣ </a:t>
            </a:r>
            <a:r>
              <a:rPr lang="el-GR" sz="2800" b="1" dirty="0">
                <a:solidFill>
                  <a:srgbClr val="C00000"/>
                </a:solidFill>
                <a:effectLst>
                  <a:outerShdw blurRad="38100" dist="38100" dir="2700000" algn="tl">
                    <a:srgbClr val="000000">
                      <a:alpha val="43137"/>
                    </a:srgbClr>
                  </a:outerShdw>
                </a:effectLst>
                <a:latin typeface="+mj-lt"/>
                <a:ea typeface="+mj-ea"/>
                <a:cs typeface="+mj-cs"/>
              </a:rPr>
              <a:t>ΚΑΙ ΚΑΤΗΓΟΡΙΕΣ ΔΡΑΣΕΩΝ </a:t>
            </a:r>
            <a:r>
              <a:rPr lang="el-GR" sz="2800" b="1" dirty="0" smtClean="0">
                <a:solidFill>
                  <a:srgbClr val="C00000"/>
                </a:solidFill>
                <a:effectLst>
                  <a:outerShdw blurRad="38100" dist="38100" dir="2700000" algn="tl">
                    <a:srgbClr val="000000">
                      <a:alpha val="43137"/>
                    </a:srgbClr>
                  </a:outerShdw>
                </a:effectLst>
                <a:latin typeface="+mj-lt"/>
                <a:ea typeface="+mj-ea"/>
                <a:cs typeface="+mj-cs"/>
              </a:rPr>
              <a:t>2014-2020</a:t>
            </a:r>
            <a:endParaRPr lang="el-GR" sz="2800" b="1" dirty="0">
              <a:solidFill>
                <a:srgbClr val="C00000"/>
              </a:solidFill>
              <a:effectLst>
                <a:outerShdw blurRad="38100" dist="38100" dir="2700000" algn="tl">
                  <a:srgbClr val="000000">
                    <a:alpha val="43137"/>
                  </a:srgbClr>
                </a:outerShdw>
              </a:effectLst>
              <a:latin typeface="+mj-lt"/>
              <a:ea typeface="+mj-ea"/>
              <a:cs typeface="+mj-cs"/>
            </a:endParaRPr>
          </a:p>
        </p:txBody>
      </p:sp>
      <p:graphicFrame>
        <p:nvGraphicFramePr>
          <p:cNvPr id="5" name="Πίνακας 4"/>
          <p:cNvGraphicFramePr>
            <a:graphicFrameLocks noGrp="1"/>
          </p:cNvGraphicFramePr>
          <p:nvPr>
            <p:extLst>
              <p:ext uri="{D42A27DB-BD31-4B8C-83A1-F6EECF244321}">
                <p14:modId xmlns:p14="http://schemas.microsoft.com/office/powerpoint/2010/main" val="1609231361"/>
              </p:ext>
            </p:extLst>
          </p:nvPr>
        </p:nvGraphicFramePr>
        <p:xfrm>
          <a:off x="152400" y="1792305"/>
          <a:ext cx="8763000" cy="4961441"/>
        </p:xfrm>
        <a:graphic>
          <a:graphicData uri="http://schemas.openxmlformats.org/drawingml/2006/table">
            <a:tbl>
              <a:tblPr firstRow="1" firstCol="1" bandRow="1">
                <a:tableStyleId>{5C22544A-7EE6-4342-B048-85BDC9FD1C3A}</a:tableStyleId>
              </a:tblPr>
              <a:tblGrid>
                <a:gridCol w="2743200"/>
                <a:gridCol w="6019800"/>
              </a:tblGrid>
              <a:tr h="218237">
                <a:tc>
                  <a:txBody>
                    <a:bodyPr/>
                    <a:lstStyle/>
                    <a:p>
                      <a:pPr algn="ctr">
                        <a:lnSpc>
                          <a:spcPts val="1600"/>
                        </a:lnSpc>
                        <a:spcAft>
                          <a:spcPts val="0"/>
                        </a:spcAft>
                      </a:pPr>
                      <a:r>
                        <a:rPr lang="el-GR" sz="1400" dirty="0" smtClean="0">
                          <a:effectLst/>
                        </a:rPr>
                        <a:t>Προτεραιότητα</a:t>
                      </a:r>
                      <a:endParaRPr lang="el-GR" sz="1400" dirty="0">
                        <a:effectLst/>
                        <a:latin typeface="Calibri"/>
                        <a:ea typeface="Times New Roman"/>
                        <a:cs typeface="Times New Roman"/>
                      </a:endParaRPr>
                    </a:p>
                  </a:txBody>
                  <a:tcPr marL="37063" marR="37063" marT="0" marB="0" anchor="ctr"/>
                </a:tc>
                <a:tc>
                  <a:txBody>
                    <a:bodyPr/>
                    <a:lstStyle/>
                    <a:p>
                      <a:pPr algn="ctr">
                        <a:lnSpc>
                          <a:spcPts val="1600"/>
                        </a:lnSpc>
                        <a:spcAft>
                          <a:spcPts val="0"/>
                        </a:spcAft>
                      </a:pPr>
                      <a:r>
                        <a:rPr lang="el-GR" sz="1400">
                          <a:effectLst/>
                        </a:rPr>
                        <a:t>Κατηγορίες Δράσεων που θα υποστηριχθούν</a:t>
                      </a:r>
                      <a:endParaRPr lang="el-GR" sz="1400">
                        <a:effectLst/>
                        <a:latin typeface="Calibri"/>
                        <a:ea typeface="Times New Roman"/>
                        <a:cs typeface="Times New Roman"/>
                      </a:endParaRPr>
                    </a:p>
                  </a:txBody>
                  <a:tcPr marL="37063" marR="37063" marT="0" marB="0" anchor="ctr"/>
                </a:tc>
              </a:tr>
              <a:tr h="436474">
                <a:tc rowSpan="9">
                  <a:txBody>
                    <a:bodyPr/>
                    <a:lstStyle/>
                    <a:p>
                      <a:pPr algn="ctr">
                        <a:lnSpc>
                          <a:spcPts val="1600"/>
                        </a:lnSpc>
                        <a:spcAft>
                          <a:spcPts val="0"/>
                        </a:spcAft>
                      </a:pPr>
                      <a:r>
                        <a:rPr lang="el-GR" sz="1600" u="sng" dirty="0" smtClean="0">
                          <a:effectLst/>
                        </a:rPr>
                        <a:t>Προτεραιότητα </a:t>
                      </a:r>
                      <a:r>
                        <a:rPr lang="el-GR" sz="1600" u="sng" dirty="0">
                          <a:effectLst/>
                        </a:rPr>
                        <a:t>1.1</a:t>
                      </a:r>
                      <a:endParaRPr lang="el-GR" sz="1600" dirty="0">
                        <a:effectLst/>
                      </a:endParaRPr>
                    </a:p>
                    <a:p>
                      <a:pPr algn="ctr">
                        <a:lnSpc>
                          <a:spcPts val="1600"/>
                        </a:lnSpc>
                        <a:spcAft>
                          <a:spcPts val="0"/>
                        </a:spcAft>
                      </a:pPr>
                      <a:r>
                        <a:rPr lang="el-GR" sz="1400" dirty="0">
                          <a:effectLst/>
                        </a:rPr>
                        <a:t> </a:t>
                      </a:r>
                    </a:p>
                    <a:p>
                      <a:pPr algn="ctr">
                        <a:lnSpc>
                          <a:spcPts val="1600"/>
                        </a:lnSpc>
                        <a:spcAft>
                          <a:spcPts val="0"/>
                        </a:spcAft>
                      </a:pPr>
                      <a:r>
                        <a:rPr lang="el-GR" sz="1400" dirty="0">
                          <a:effectLst/>
                        </a:rPr>
                        <a:t>Επένδυση στη θεσμική ικανότητα και στην αποτελεσματικότητα της Δημόσιας Διοίκησης και των Δημοσίων Υπηρεσιών σε εθνικό, περιφερειακό και τοπικό επίπεδο με στόχο τις μεταρρυθμίσεις, την καλύτερη κανονιστική ρύθμιση και την ορθή διακυβέρνηση</a:t>
                      </a:r>
                      <a:endParaRPr lang="el-GR" sz="1400" dirty="0">
                        <a:effectLst/>
                        <a:latin typeface="Calibri"/>
                        <a:ea typeface="Times New Roman"/>
                        <a:cs typeface="Times New Roman"/>
                      </a:endParaRPr>
                    </a:p>
                  </a:txBody>
                  <a:tcPr marL="37063" marR="37063" marT="0" marB="0" anchor="ctr"/>
                </a:tc>
                <a:tc>
                  <a:txBody>
                    <a:bodyPr/>
                    <a:lstStyle/>
                    <a:p>
                      <a:pPr algn="just">
                        <a:lnSpc>
                          <a:spcPts val="1600"/>
                        </a:lnSpc>
                        <a:spcAft>
                          <a:spcPts val="0"/>
                        </a:spcAft>
                      </a:pPr>
                      <a:r>
                        <a:rPr lang="el-GR" sz="1400">
                          <a:effectLst/>
                        </a:rPr>
                        <a:t>Δράσεις για την ενίσχυση του κυβερνητικού συντονισμού και θεσμών διακυβέρνησης και νομοθέτησης</a:t>
                      </a:r>
                      <a:endParaRPr lang="el-GR" sz="1400">
                        <a:effectLst/>
                        <a:latin typeface="Calibri"/>
                        <a:ea typeface="Times New Roman"/>
                        <a:cs typeface="Times New Roman"/>
                      </a:endParaRPr>
                    </a:p>
                  </a:txBody>
                  <a:tcPr marL="37063" marR="37063" marT="0" marB="0" anchor="ctr"/>
                </a:tc>
              </a:tr>
              <a:tr h="436474">
                <a:tc vMerge="1">
                  <a:txBody>
                    <a:bodyPr/>
                    <a:lstStyle/>
                    <a:p>
                      <a:endParaRPr lang="el-GR"/>
                    </a:p>
                  </a:txBody>
                  <a:tcPr/>
                </a:tc>
                <a:tc>
                  <a:txBody>
                    <a:bodyPr/>
                    <a:lstStyle/>
                    <a:p>
                      <a:pPr algn="just">
                        <a:lnSpc>
                          <a:spcPts val="1600"/>
                        </a:lnSpc>
                        <a:spcAft>
                          <a:spcPts val="0"/>
                        </a:spcAft>
                      </a:pPr>
                      <a:r>
                        <a:rPr lang="el-GR" sz="1400">
                          <a:effectLst/>
                        </a:rPr>
                        <a:t>Δράσεις ενίσχυσης της στρατηγικής ικανότητας και των επιτελικών λειτουργιών των φορέων του Δημοσίου Τομέα</a:t>
                      </a:r>
                      <a:endParaRPr lang="el-GR" sz="1400">
                        <a:effectLst/>
                        <a:latin typeface="Calibri"/>
                        <a:ea typeface="Times New Roman"/>
                        <a:cs typeface="Times New Roman"/>
                      </a:endParaRPr>
                    </a:p>
                  </a:txBody>
                  <a:tcPr marL="37063" marR="37063" marT="0" marB="0" anchor="ctr"/>
                </a:tc>
              </a:tr>
              <a:tr h="358253">
                <a:tc vMerge="1">
                  <a:txBody>
                    <a:bodyPr/>
                    <a:lstStyle/>
                    <a:p>
                      <a:endParaRPr lang="el-GR"/>
                    </a:p>
                  </a:txBody>
                  <a:tcPr/>
                </a:tc>
                <a:tc>
                  <a:txBody>
                    <a:bodyPr/>
                    <a:lstStyle/>
                    <a:p>
                      <a:pPr algn="just">
                        <a:lnSpc>
                          <a:spcPts val="1600"/>
                        </a:lnSpc>
                        <a:spcAft>
                          <a:spcPts val="0"/>
                        </a:spcAft>
                      </a:pPr>
                      <a:r>
                        <a:rPr lang="el-GR" sz="1400">
                          <a:effectLst/>
                        </a:rPr>
                        <a:t>Δράσεις κωδικοποίησης της Νομοθεσίας και διασφάλισης της καλής Νομοθέτησης</a:t>
                      </a:r>
                      <a:endParaRPr lang="el-GR" sz="1400">
                        <a:effectLst/>
                        <a:latin typeface="Calibri"/>
                        <a:ea typeface="Times New Roman"/>
                        <a:cs typeface="Times New Roman"/>
                      </a:endParaRPr>
                    </a:p>
                  </a:txBody>
                  <a:tcPr marL="37063" marR="37063" marT="0" marB="0" anchor="ctr"/>
                </a:tc>
              </a:tr>
              <a:tr h="872947">
                <a:tc vMerge="1">
                  <a:txBody>
                    <a:bodyPr/>
                    <a:lstStyle/>
                    <a:p>
                      <a:endParaRPr lang="el-GR"/>
                    </a:p>
                  </a:txBody>
                  <a:tcPr/>
                </a:tc>
                <a:tc>
                  <a:txBody>
                    <a:bodyPr/>
                    <a:lstStyle/>
                    <a:p>
                      <a:pPr algn="just">
                        <a:lnSpc>
                          <a:spcPts val="1600"/>
                        </a:lnSpc>
                        <a:spcAft>
                          <a:spcPts val="0"/>
                        </a:spcAft>
                      </a:pPr>
                      <a:r>
                        <a:rPr lang="el-GR" sz="1400">
                          <a:effectLst/>
                        </a:rPr>
                        <a:t>Δράσεις επαναοριοθέτησης των αρμοδιοτήτων των φορέων του Δημόσιου Τομέα και προώθηση της πολυεπίπεδης διακυβέρνησης, βελτίωσης του πλαισίου συνεργασίας  δημόσιου και ιδιωτικού τομέα και υποστήριξης και ανάδειξης της καινοτομίας και της αριστείας στο Δημόσιο Τομέα </a:t>
                      </a:r>
                      <a:endParaRPr lang="el-GR" sz="1400">
                        <a:effectLst/>
                        <a:latin typeface="Calibri"/>
                        <a:ea typeface="Times New Roman"/>
                        <a:cs typeface="Times New Roman"/>
                      </a:endParaRPr>
                    </a:p>
                  </a:txBody>
                  <a:tcPr marL="37063" marR="37063" marT="0" marB="0" anchor="ctr"/>
                </a:tc>
              </a:tr>
              <a:tr h="436474">
                <a:tc vMerge="1">
                  <a:txBody>
                    <a:bodyPr/>
                    <a:lstStyle/>
                    <a:p>
                      <a:endParaRPr lang="el-GR"/>
                    </a:p>
                  </a:txBody>
                  <a:tcPr/>
                </a:tc>
                <a:tc>
                  <a:txBody>
                    <a:bodyPr/>
                    <a:lstStyle/>
                    <a:p>
                      <a:pPr algn="just">
                        <a:lnSpc>
                          <a:spcPts val="1600"/>
                        </a:lnSpc>
                        <a:spcAft>
                          <a:spcPts val="0"/>
                        </a:spcAft>
                      </a:pPr>
                      <a:r>
                        <a:rPr lang="el-GR" sz="1400">
                          <a:effectLst/>
                        </a:rPr>
                        <a:t>Δράσεις εφαρμογής αναδιοργανώσεων των δομών του Δημόσιου Τομέα και βελτίωση της λειτουργίας του</a:t>
                      </a:r>
                      <a:endParaRPr lang="el-GR" sz="1400">
                        <a:effectLst/>
                        <a:latin typeface="Calibri"/>
                        <a:ea typeface="Times New Roman"/>
                        <a:cs typeface="Times New Roman"/>
                      </a:endParaRPr>
                    </a:p>
                  </a:txBody>
                  <a:tcPr marL="37063" marR="37063" marT="0" marB="0" anchor="ctr"/>
                </a:tc>
              </a:tr>
              <a:tr h="461822">
                <a:tc vMerge="1">
                  <a:txBody>
                    <a:bodyPr/>
                    <a:lstStyle/>
                    <a:p>
                      <a:endParaRPr lang="el-GR"/>
                    </a:p>
                  </a:txBody>
                  <a:tcPr/>
                </a:tc>
                <a:tc>
                  <a:txBody>
                    <a:bodyPr/>
                    <a:lstStyle/>
                    <a:p>
                      <a:pPr algn="just">
                        <a:lnSpc>
                          <a:spcPts val="1600"/>
                        </a:lnSpc>
                        <a:spcAft>
                          <a:spcPts val="0"/>
                        </a:spcAft>
                      </a:pPr>
                      <a:r>
                        <a:rPr lang="el-GR" sz="1400">
                          <a:effectLst/>
                        </a:rPr>
                        <a:t>Δράσεις μείωσης διοικητικών βαρών, απλούστευσης και προτυποποίησης υπηρεσιών προς τους πολίτες και τις επιχειρήσεις</a:t>
                      </a:r>
                      <a:endParaRPr lang="el-GR" sz="1400">
                        <a:effectLst/>
                        <a:latin typeface="Calibri"/>
                        <a:ea typeface="Times New Roman"/>
                        <a:cs typeface="Times New Roman"/>
                      </a:endParaRPr>
                    </a:p>
                  </a:txBody>
                  <a:tcPr marL="37063" marR="37063" marT="0" marB="0" anchor="ctr"/>
                </a:tc>
              </a:tr>
              <a:tr h="515634">
                <a:tc vMerge="1">
                  <a:txBody>
                    <a:bodyPr/>
                    <a:lstStyle/>
                    <a:p>
                      <a:endParaRPr lang="el-GR"/>
                    </a:p>
                  </a:txBody>
                  <a:tcPr/>
                </a:tc>
                <a:tc>
                  <a:txBody>
                    <a:bodyPr/>
                    <a:lstStyle/>
                    <a:p>
                      <a:pPr algn="just">
                        <a:lnSpc>
                          <a:spcPts val="1600"/>
                        </a:lnSpc>
                        <a:spcAft>
                          <a:spcPts val="0"/>
                        </a:spcAft>
                      </a:pPr>
                      <a:r>
                        <a:rPr lang="el-GR" sz="1400">
                          <a:effectLst/>
                        </a:rPr>
                        <a:t>Δράσεις ανάπτυξης και εφαρμογής συστημάτων διοίκησης και αξιολόγησης των δημοσίων φορέων  μέσω στόχων και διασύνδεση τους με τον προϋπολογισμό</a:t>
                      </a:r>
                      <a:endParaRPr lang="el-GR" sz="1400">
                        <a:effectLst/>
                        <a:latin typeface="Calibri"/>
                        <a:ea typeface="Times New Roman"/>
                        <a:cs typeface="Times New Roman"/>
                      </a:endParaRPr>
                    </a:p>
                  </a:txBody>
                  <a:tcPr marL="37063" marR="37063" marT="0" marB="0" anchor="ctr"/>
                </a:tc>
              </a:tr>
              <a:tr h="522268">
                <a:tc vMerge="1">
                  <a:txBody>
                    <a:bodyPr/>
                    <a:lstStyle/>
                    <a:p>
                      <a:endParaRPr lang="el-GR"/>
                    </a:p>
                  </a:txBody>
                  <a:tcPr/>
                </a:tc>
                <a:tc>
                  <a:txBody>
                    <a:bodyPr/>
                    <a:lstStyle/>
                    <a:p>
                      <a:pPr algn="just">
                        <a:lnSpc>
                          <a:spcPts val="1600"/>
                        </a:lnSpc>
                        <a:spcAft>
                          <a:spcPts val="0"/>
                        </a:spcAft>
                      </a:pPr>
                      <a:r>
                        <a:rPr lang="el-GR" sz="1400">
                          <a:effectLst/>
                        </a:rPr>
                        <a:t>Δράσεις ενίσχυσης του εσωτερικού ελέγχου στους φορείς του δημόσιου τομέα, της διαφάνειας και της καταπολέμησης της διαφθοράς </a:t>
                      </a:r>
                      <a:endParaRPr lang="el-GR" sz="1400">
                        <a:effectLst/>
                        <a:latin typeface="Calibri"/>
                        <a:ea typeface="Times New Roman"/>
                        <a:cs typeface="Times New Roman"/>
                      </a:endParaRPr>
                    </a:p>
                  </a:txBody>
                  <a:tcPr marL="37063" marR="37063" marT="0" marB="0" anchor="ctr"/>
                </a:tc>
              </a:tr>
              <a:tr h="654711">
                <a:tc vMerge="1">
                  <a:txBody>
                    <a:bodyPr/>
                    <a:lstStyle/>
                    <a:p>
                      <a:endParaRPr lang="el-GR"/>
                    </a:p>
                  </a:txBody>
                  <a:tcPr/>
                </a:tc>
                <a:tc>
                  <a:txBody>
                    <a:bodyPr/>
                    <a:lstStyle/>
                    <a:p>
                      <a:pPr algn="just">
                        <a:lnSpc>
                          <a:spcPts val="1600"/>
                        </a:lnSpc>
                        <a:spcAft>
                          <a:spcPts val="0"/>
                        </a:spcAft>
                      </a:pPr>
                      <a:r>
                        <a:rPr lang="el-GR" sz="1400" dirty="0">
                          <a:effectLst/>
                        </a:rPr>
                        <a:t>Δράσεις βελτίωσης των σχέσεων της δημόσιας διοίκησης με την κοινωνία και ενίσχυσης της αμφίδρομης επικοινωνίας και της συμμετοχής των πολιτών, μέσω και της ενίσχυσης της διαβούλευσης και της λογοδοσίας </a:t>
                      </a:r>
                      <a:endParaRPr lang="el-GR" sz="1400" dirty="0">
                        <a:effectLst/>
                        <a:latin typeface="Calibri"/>
                        <a:ea typeface="Times New Roman"/>
                        <a:cs typeface="Times New Roman"/>
                      </a:endParaRPr>
                    </a:p>
                  </a:txBody>
                  <a:tcPr marL="37063" marR="37063" marT="0" marB="0" anchor="ctr"/>
                </a:tc>
              </a:tr>
            </a:tbl>
          </a:graphicData>
        </a:graphic>
      </p:graphicFrame>
    </p:spTree>
    <p:extLst>
      <p:ext uri="{BB962C8B-B14F-4D97-AF65-F5344CB8AC3E}">
        <p14:creationId xmlns:p14="http://schemas.microsoft.com/office/powerpoint/2010/main" val="112116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52400" y="838200"/>
            <a:ext cx="8763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7500"/>
          </a:bodyPr>
          <a:lstStyle/>
          <a:p>
            <a:pPr marL="342900" indent="-342900" algn="ctr" eaLnBrk="0" hangingPunct="0">
              <a:buClr>
                <a:schemeClr val="tx1"/>
              </a:buClr>
            </a:pPr>
            <a:r>
              <a:rPr lang="el-GR" sz="2800" b="1" dirty="0" smtClean="0">
                <a:solidFill>
                  <a:srgbClr val="C00000"/>
                </a:solidFill>
                <a:effectLst>
                  <a:outerShdw blurRad="38100" dist="38100" dir="2700000" algn="tl">
                    <a:srgbClr val="000000">
                      <a:alpha val="43137"/>
                    </a:srgbClr>
                  </a:outerShdw>
                </a:effectLst>
                <a:latin typeface="+mj-lt"/>
                <a:ea typeface="+mj-ea"/>
                <a:cs typeface="+mj-cs"/>
              </a:rPr>
              <a:t>ΠΡΟΤΕΡΑΙΟΤΗΤΕΣ </a:t>
            </a:r>
            <a:r>
              <a:rPr lang="el-GR" sz="2800" b="1" dirty="0">
                <a:solidFill>
                  <a:srgbClr val="C00000"/>
                </a:solidFill>
                <a:effectLst>
                  <a:outerShdw blurRad="38100" dist="38100" dir="2700000" algn="tl">
                    <a:srgbClr val="000000">
                      <a:alpha val="43137"/>
                    </a:srgbClr>
                  </a:outerShdw>
                </a:effectLst>
                <a:latin typeface="+mj-lt"/>
                <a:ea typeface="+mj-ea"/>
                <a:cs typeface="+mj-cs"/>
              </a:rPr>
              <a:t>ΚΑΙ ΚΑΤΗΓΟΡΙΕΣ ΔΡΑΣΕΩΝ </a:t>
            </a:r>
            <a:r>
              <a:rPr lang="el-GR" sz="2800" b="1" dirty="0" smtClean="0">
                <a:solidFill>
                  <a:srgbClr val="C00000"/>
                </a:solidFill>
                <a:effectLst>
                  <a:outerShdw blurRad="38100" dist="38100" dir="2700000" algn="tl">
                    <a:srgbClr val="000000">
                      <a:alpha val="43137"/>
                    </a:srgbClr>
                  </a:outerShdw>
                </a:effectLst>
                <a:latin typeface="+mj-lt"/>
                <a:ea typeface="+mj-ea"/>
                <a:cs typeface="+mj-cs"/>
              </a:rPr>
              <a:t>2014-2020</a:t>
            </a:r>
            <a:endParaRPr lang="el-GR" sz="2800" b="1" dirty="0">
              <a:solidFill>
                <a:srgbClr val="C00000"/>
              </a:solidFill>
              <a:effectLst>
                <a:outerShdw blurRad="38100" dist="38100" dir="2700000" algn="tl">
                  <a:srgbClr val="000000">
                    <a:alpha val="43137"/>
                  </a:srgbClr>
                </a:outerShdw>
              </a:effectLst>
              <a:latin typeface="+mj-lt"/>
              <a:ea typeface="+mj-ea"/>
              <a:cs typeface="+mj-cs"/>
            </a:endParaRPr>
          </a:p>
        </p:txBody>
      </p:sp>
      <p:graphicFrame>
        <p:nvGraphicFramePr>
          <p:cNvPr id="3" name="Πίνακας 2"/>
          <p:cNvGraphicFramePr>
            <a:graphicFrameLocks noGrp="1"/>
          </p:cNvGraphicFramePr>
          <p:nvPr>
            <p:extLst>
              <p:ext uri="{D42A27DB-BD31-4B8C-83A1-F6EECF244321}">
                <p14:modId xmlns:p14="http://schemas.microsoft.com/office/powerpoint/2010/main" val="2376090899"/>
              </p:ext>
            </p:extLst>
          </p:nvPr>
        </p:nvGraphicFramePr>
        <p:xfrm>
          <a:off x="180832" y="1814512"/>
          <a:ext cx="8734567" cy="4891088"/>
        </p:xfrm>
        <a:graphic>
          <a:graphicData uri="http://schemas.openxmlformats.org/drawingml/2006/table">
            <a:tbl>
              <a:tblPr firstRow="1" firstCol="1" bandRow="1">
                <a:tableStyleId>{5C22544A-7EE6-4342-B048-85BDC9FD1C3A}</a:tableStyleId>
              </a:tblPr>
              <a:tblGrid>
                <a:gridCol w="3324368"/>
                <a:gridCol w="5410199"/>
              </a:tblGrid>
              <a:tr h="640601">
                <a:tc rowSpan="4">
                  <a:txBody>
                    <a:bodyPr/>
                    <a:lstStyle/>
                    <a:p>
                      <a:pPr algn="ctr">
                        <a:lnSpc>
                          <a:spcPts val="1600"/>
                        </a:lnSpc>
                        <a:spcAft>
                          <a:spcPts val="0"/>
                        </a:spcAft>
                      </a:pPr>
                      <a:r>
                        <a:rPr lang="el-GR" sz="1600" u="sng" dirty="0" smtClean="0">
                          <a:effectLst/>
                        </a:rPr>
                        <a:t>Προτεραιότητα </a:t>
                      </a:r>
                      <a:r>
                        <a:rPr lang="el-GR" sz="1600" u="sng" dirty="0">
                          <a:effectLst/>
                        </a:rPr>
                        <a:t>1.2</a:t>
                      </a:r>
                      <a:endParaRPr lang="el-GR" sz="1600" dirty="0">
                        <a:effectLst/>
                      </a:endParaRPr>
                    </a:p>
                    <a:p>
                      <a:pPr algn="ctr">
                        <a:lnSpc>
                          <a:spcPts val="1600"/>
                        </a:lnSpc>
                        <a:spcAft>
                          <a:spcPts val="0"/>
                        </a:spcAft>
                      </a:pPr>
                      <a:r>
                        <a:rPr lang="el-GR" sz="1400" dirty="0">
                          <a:effectLst/>
                        </a:rPr>
                        <a:t> </a:t>
                      </a:r>
                    </a:p>
                    <a:p>
                      <a:pPr algn="ctr">
                        <a:lnSpc>
                          <a:spcPts val="1600"/>
                        </a:lnSpc>
                        <a:spcAft>
                          <a:spcPts val="0"/>
                        </a:spcAft>
                      </a:pPr>
                      <a:r>
                        <a:rPr lang="el-GR" sz="1400" dirty="0">
                          <a:effectLst/>
                        </a:rPr>
                        <a:t>Ενίσχυση των εφαρμογών ΤΠΕ για ηλεκτρονική κυβέρνηση, ηλεκτρονική μάθηση, ηλεκτρονική ένταξη, ηλεκτρονικό πολιτισμό και ηλεκτρονική υγεία</a:t>
                      </a:r>
                      <a:endParaRPr lang="el-GR" sz="1400" dirty="0">
                        <a:effectLst/>
                        <a:latin typeface="Calibri"/>
                        <a:ea typeface="Times New Roman"/>
                        <a:cs typeface="Times New Roman"/>
                      </a:endParaRPr>
                    </a:p>
                  </a:txBody>
                  <a:tcPr marL="47314" marR="47314" marT="0" marB="0" anchor="ctr"/>
                </a:tc>
                <a:tc>
                  <a:txBody>
                    <a:bodyPr/>
                    <a:lstStyle/>
                    <a:p>
                      <a:pPr algn="just">
                        <a:lnSpc>
                          <a:spcPts val="1600"/>
                        </a:lnSpc>
                        <a:spcAft>
                          <a:spcPts val="0"/>
                        </a:spcAft>
                      </a:pPr>
                      <a:r>
                        <a:rPr lang="el-GR" sz="1400">
                          <a:effectLst/>
                        </a:rPr>
                        <a:t>Δράσεις αναβάθμισης, ανάπτυξης και λειτουργίας συστημάτων  ΤΠΕ για την υποστήριξη της καλύτερης οργάνωσης και λειτουργίας του Δημοσίου Τομέα</a:t>
                      </a:r>
                      <a:endParaRPr lang="el-GR" sz="1400">
                        <a:effectLst/>
                        <a:latin typeface="Calibri"/>
                        <a:ea typeface="Times New Roman"/>
                        <a:cs typeface="Times New Roman"/>
                      </a:endParaRPr>
                    </a:p>
                  </a:txBody>
                  <a:tcPr marL="47314" marR="47314" marT="0" marB="0" anchor="ctr"/>
                </a:tc>
              </a:tr>
              <a:tr h="848295">
                <a:tc vMerge="1">
                  <a:txBody>
                    <a:bodyPr/>
                    <a:lstStyle/>
                    <a:p>
                      <a:endParaRPr lang="el-GR"/>
                    </a:p>
                  </a:txBody>
                  <a:tcPr/>
                </a:tc>
                <a:tc>
                  <a:txBody>
                    <a:bodyPr/>
                    <a:lstStyle/>
                    <a:p>
                      <a:pPr algn="just">
                        <a:lnSpc>
                          <a:spcPts val="1600"/>
                        </a:lnSpc>
                        <a:spcAft>
                          <a:spcPts val="0"/>
                        </a:spcAft>
                      </a:pPr>
                      <a:r>
                        <a:rPr lang="el-GR" sz="1400">
                          <a:effectLst/>
                        </a:rPr>
                        <a:t>Δράσεις διασφάλισης του ορθού σχεδιασμού, της ανοιχτής διάθεσης, της ορθής διαχείρισης, της ασφάλειας και της διαλειτουργικότητας δεδομένων και συστημάτων ΤΠΕ στον Δημόσιο Τομέα </a:t>
                      </a:r>
                      <a:endParaRPr lang="el-GR" sz="1400">
                        <a:effectLst/>
                        <a:latin typeface="Calibri"/>
                        <a:ea typeface="Times New Roman"/>
                        <a:cs typeface="Times New Roman"/>
                      </a:endParaRPr>
                    </a:p>
                  </a:txBody>
                  <a:tcPr marL="47314" marR="47314" marT="0" marB="0" anchor="ctr"/>
                </a:tc>
              </a:tr>
              <a:tr h="640601">
                <a:tc vMerge="1">
                  <a:txBody>
                    <a:bodyPr/>
                    <a:lstStyle/>
                    <a:p>
                      <a:endParaRPr lang="el-GR"/>
                    </a:p>
                  </a:txBody>
                  <a:tcPr/>
                </a:tc>
                <a:tc>
                  <a:txBody>
                    <a:bodyPr/>
                    <a:lstStyle/>
                    <a:p>
                      <a:pPr algn="just">
                        <a:lnSpc>
                          <a:spcPts val="1600"/>
                        </a:lnSpc>
                        <a:spcAft>
                          <a:spcPts val="0"/>
                        </a:spcAft>
                      </a:pPr>
                      <a:r>
                        <a:rPr lang="el-GR" sz="1400">
                          <a:effectLst/>
                        </a:rPr>
                        <a:t>Δράσεις αναβάθμισης, ανάπτυξης και λειτουργίας εργαλείων ΤΠΕ για την παροχή πολυκαναλικών ηλεκτρονικών υπηρεσιών στους πολίτες</a:t>
                      </a:r>
                      <a:endParaRPr lang="el-GR" sz="1400">
                        <a:effectLst/>
                        <a:latin typeface="Calibri"/>
                        <a:ea typeface="Times New Roman"/>
                        <a:cs typeface="Times New Roman"/>
                      </a:endParaRPr>
                    </a:p>
                  </a:txBody>
                  <a:tcPr marL="47314" marR="47314" marT="0" marB="0" anchor="ctr"/>
                </a:tc>
              </a:tr>
              <a:tr h="559024">
                <a:tc vMerge="1">
                  <a:txBody>
                    <a:bodyPr/>
                    <a:lstStyle/>
                    <a:p>
                      <a:endParaRPr lang="el-GR"/>
                    </a:p>
                  </a:txBody>
                  <a:tcPr/>
                </a:tc>
                <a:tc>
                  <a:txBody>
                    <a:bodyPr/>
                    <a:lstStyle/>
                    <a:p>
                      <a:pPr algn="just">
                        <a:lnSpc>
                          <a:spcPts val="1600"/>
                        </a:lnSpc>
                        <a:spcAft>
                          <a:spcPts val="0"/>
                        </a:spcAft>
                      </a:pPr>
                      <a:r>
                        <a:rPr lang="el-GR" sz="1400">
                          <a:effectLst/>
                        </a:rPr>
                        <a:t>Δράσεις ανάπτυξης εργαλείων και συστημάτων ΤΠΕ για την ηλεκτρονική μάθηση</a:t>
                      </a:r>
                      <a:endParaRPr lang="el-GR" sz="1400">
                        <a:effectLst/>
                        <a:latin typeface="Calibri"/>
                        <a:ea typeface="Times New Roman"/>
                        <a:cs typeface="Times New Roman"/>
                      </a:endParaRPr>
                    </a:p>
                  </a:txBody>
                  <a:tcPr marL="47314" marR="47314" marT="0" marB="0" anchor="ctr"/>
                </a:tc>
              </a:tr>
              <a:tr h="666626">
                <a:tc rowSpan="3">
                  <a:txBody>
                    <a:bodyPr/>
                    <a:lstStyle/>
                    <a:p>
                      <a:pPr algn="ctr">
                        <a:lnSpc>
                          <a:spcPts val="1600"/>
                        </a:lnSpc>
                        <a:spcAft>
                          <a:spcPts val="0"/>
                        </a:spcAft>
                      </a:pPr>
                      <a:r>
                        <a:rPr lang="el-GR" sz="1600" u="sng" dirty="0" smtClean="0">
                          <a:effectLst/>
                        </a:rPr>
                        <a:t>Προτεραιότητα </a:t>
                      </a:r>
                      <a:r>
                        <a:rPr lang="el-GR" sz="1600" u="sng" dirty="0">
                          <a:effectLst/>
                        </a:rPr>
                        <a:t>2.1</a:t>
                      </a:r>
                      <a:endParaRPr lang="el-GR" sz="1600" dirty="0">
                        <a:effectLst/>
                      </a:endParaRPr>
                    </a:p>
                    <a:p>
                      <a:pPr algn="ctr">
                        <a:lnSpc>
                          <a:spcPts val="1600"/>
                        </a:lnSpc>
                        <a:spcAft>
                          <a:spcPts val="0"/>
                        </a:spcAft>
                      </a:pPr>
                      <a:r>
                        <a:rPr lang="el-GR" sz="1400" dirty="0">
                          <a:effectLst/>
                        </a:rPr>
                        <a:t> </a:t>
                      </a:r>
                    </a:p>
                    <a:p>
                      <a:pPr algn="ctr">
                        <a:lnSpc>
                          <a:spcPts val="1600"/>
                        </a:lnSpc>
                        <a:spcAft>
                          <a:spcPts val="0"/>
                        </a:spcAft>
                      </a:pPr>
                      <a:r>
                        <a:rPr lang="el-GR" sz="1400" dirty="0">
                          <a:effectLst/>
                        </a:rPr>
                        <a:t>Επένδυση στη θεσμική ικανότητα και στην αποτελεσματικότητα της Δημόσιας Διοίκησης και των Δημοσίων Υπηρεσιών σε εθνικό, περιφερειακό και τοπικό επίπεδο με στόχο τις μεταρρυθμίσεις, την καλύτερη κανονιστική ρύθμιση και την ορθή διακυβέρνηση</a:t>
                      </a:r>
                      <a:endParaRPr lang="el-GR" sz="1400" dirty="0">
                        <a:effectLst/>
                        <a:latin typeface="Calibri"/>
                        <a:ea typeface="Times New Roman"/>
                        <a:cs typeface="Times New Roman"/>
                      </a:endParaRPr>
                    </a:p>
                  </a:txBody>
                  <a:tcPr marL="47314" marR="47314" marT="0" marB="0" anchor="ctr"/>
                </a:tc>
                <a:tc>
                  <a:txBody>
                    <a:bodyPr/>
                    <a:lstStyle/>
                    <a:p>
                      <a:pPr algn="just">
                        <a:lnSpc>
                          <a:spcPts val="1600"/>
                        </a:lnSpc>
                        <a:spcAft>
                          <a:spcPts val="0"/>
                        </a:spcAft>
                      </a:pPr>
                      <a:r>
                        <a:rPr lang="el-GR" sz="1400">
                          <a:effectLst/>
                        </a:rPr>
                        <a:t>Δράσεις βελτίωσης των πολιτικών προσωπικού και εφαρμογής τους και δράσεις ανάπτυξης   και εφαρμογής συστημάτων διαχείρισης  του ανθρώπινου δυναμικού </a:t>
                      </a:r>
                      <a:endParaRPr lang="el-GR" sz="1400">
                        <a:effectLst/>
                        <a:latin typeface="Calibri"/>
                        <a:ea typeface="Times New Roman"/>
                        <a:cs typeface="Times New Roman"/>
                      </a:endParaRPr>
                    </a:p>
                  </a:txBody>
                  <a:tcPr marL="47314" marR="47314" marT="0" marB="0" anchor="ctr"/>
                </a:tc>
              </a:tr>
              <a:tr h="480451">
                <a:tc vMerge="1">
                  <a:txBody>
                    <a:bodyPr/>
                    <a:lstStyle/>
                    <a:p>
                      <a:endParaRPr lang="el-GR"/>
                    </a:p>
                  </a:txBody>
                  <a:tcPr/>
                </a:tc>
                <a:tc>
                  <a:txBody>
                    <a:bodyPr/>
                    <a:lstStyle/>
                    <a:p>
                      <a:pPr algn="just">
                        <a:lnSpc>
                          <a:spcPts val="1600"/>
                        </a:lnSpc>
                        <a:spcAft>
                          <a:spcPts val="0"/>
                        </a:spcAft>
                      </a:pPr>
                      <a:r>
                        <a:rPr lang="el-GR" sz="1400">
                          <a:effectLst/>
                        </a:rPr>
                        <a:t>Δράσεις ανάπτυξης γνώσεων, δεξιοτήτων και ικανοτήτων ανθρώπινου δυναμικού του Δημοσίου Τομέα</a:t>
                      </a:r>
                      <a:endParaRPr lang="el-GR" sz="1400">
                        <a:effectLst/>
                        <a:latin typeface="Calibri"/>
                        <a:ea typeface="Times New Roman"/>
                        <a:cs typeface="Times New Roman"/>
                      </a:endParaRPr>
                    </a:p>
                  </a:txBody>
                  <a:tcPr marL="47314" marR="47314" marT="0" marB="0" anchor="ctr"/>
                </a:tc>
              </a:tr>
              <a:tr h="1055490">
                <a:tc vMerge="1">
                  <a:txBody>
                    <a:bodyPr/>
                    <a:lstStyle/>
                    <a:p>
                      <a:endParaRPr lang="el-GR"/>
                    </a:p>
                  </a:txBody>
                  <a:tcPr/>
                </a:tc>
                <a:tc>
                  <a:txBody>
                    <a:bodyPr/>
                    <a:lstStyle/>
                    <a:p>
                      <a:pPr algn="just">
                        <a:lnSpc>
                          <a:spcPts val="1600"/>
                        </a:lnSpc>
                        <a:spcAft>
                          <a:spcPts val="0"/>
                        </a:spcAft>
                      </a:pPr>
                      <a:r>
                        <a:rPr lang="el-GR" sz="1400" dirty="0">
                          <a:effectLst/>
                        </a:rPr>
                        <a:t>Δράσεις βελτίωσης της ποιότητας σχεδιασμού των προγραμμάτων σπουδών  και του εκπαιδευτικού υλικού  </a:t>
                      </a:r>
                      <a:endParaRPr lang="el-GR" sz="1400" dirty="0">
                        <a:effectLst/>
                        <a:latin typeface="Calibri"/>
                        <a:ea typeface="Times New Roman"/>
                        <a:cs typeface="Times New Roman"/>
                      </a:endParaRPr>
                    </a:p>
                  </a:txBody>
                  <a:tcPr marL="47314" marR="47314" marT="0" marB="0" anchor="ctr"/>
                </a:tc>
              </a:tr>
            </a:tbl>
          </a:graphicData>
        </a:graphic>
      </p:graphicFrame>
    </p:spTree>
    <p:extLst>
      <p:ext uri="{BB962C8B-B14F-4D97-AF65-F5344CB8AC3E}">
        <p14:creationId xmlns:p14="http://schemas.microsoft.com/office/powerpoint/2010/main" val="44223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Διάγραμμα"/>
          <p:cNvGraphicFramePr/>
          <p:nvPr>
            <p:extLst>
              <p:ext uri="{D42A27DB-BD31-4B8C-83A1-F6EECF244321}">
                <p14:modId xmlns:p14="http://schemas.microsoft.com/office/powerpoint/2010/main" val="1255679884"/>
              </p:ext>
            </p:extLst>
          </p:nvPr>
        </p:nvGraphicFramePr>
        <p:xfrm>
          <a:off x="152400" y="1447800"/>
          <a:ext cx="8763000" cy="274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 Τίτλος"/>
          <p:cNvSpPr>
            <a:spLocks noGrp="1"/>
          </p:cNvSpPr>
          <p:nvPr>
            <p:ph type="title"/>
          </p:nvPr>
        </p:nvSpPr>
        <p:spPr>
          <a:xfrm>
            <a:off x="381000" y="914400"/>
            <a:ext cx="8534400" cy="4572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marL="342900" indent="-342900" algn="ctr"/>
            <a:r>
              <a:rPr lang="el-GR" sz="2400" b="1" dirty="0" smtClean="0">
                <a:solidFill>
                  <a:srgbClr val="C00000"/>
                </a:solidFill>
                <a:effectLst>
                  <a:outerShdw blurRad="38100" dist="38100" dir="2700000" algn="tl">
                    <a:srgbClr val="000000">
                      <a:alpha val="43137"/>
                    </a:srgbClr>
                  </a:outerShdw>
                </a:effectLst>
              </a:rPr>
              <a:t>Διαδικασία Διαβούλευση</a:t>
            </a:r>
            <a:r>
              <a:rPr lang="el-GR" sz="2400" b="1" dirty="0">
                <a:solidFill>
                  <a:srgbClr val="C00000"/>
                </a:solidFill>
                <a:effectLst>
                  <a:outerShdw blurRad="38100" dist="38100" dir="2700000" algn="tl">
                    <a:srgbClr val="000000">
                      <a:alpha val="43137"/>
                    </a:srgbClr>
                  </a:outerShdw>
                </a:effectLst>
              </a:rPr>
              <a:t>ς</a:t>
            </a:r>
            <a:r>
              <a:rPr lang="el-GR" sz="2400" b="1" dirty="0" smtClean="0">
                <a:solidFill>
                  <a:srgbClr val="C00000"/>
                </a:solidFill>
                <a:effectLst>
                  <a:outerShdw blurRad="38100" dist="38100" dir="2700000" algn="tl">
                    <a:srgbClr val="000000">
                      <a:alpha val="43137"/>
                    </a:srgbClr>
                  </a:outerShdw>
                </a:effectLst>
              </a:rPr>
              <a:t> &amp; χρονοδιάγραμμα υποβολής Ε.Π.</a:t>
            </a:r>
            <a:endParaRPr lang="en-US" sz="2400" b="1" dirty="0">
              <a:solidFill>
                <a:srgbClr val="C00000"/>
              </a:solidFill>
              <a:effectLst>
                <a:outerShdw blurRad="38100" dist="38100" dir="2700000" algn="tl">
                  <a:srgbClr val="000000">
                    <a:alpha val="43137"/>
                  </a:srgbClr>
                </a:outerShdw>
              </a:effectLst>
            </a:endParaRPr>
          </a:p>
        </p:txBody>
      </p:sp>
      <p:sp>
        <p:nvSpPr>
          <p:cNvPr id="5" name="TextBox 4"/>
          <p:cNvSpPr txBox="1"/>
          <p:nvPr/>
        </p:nvSpPr>
        <p:spPr>
          <a:xfrm>
            <a:off x="3886200" y="0"/>
            <a:ext cx="5105400" cy="646331"/>
          </a:xfrm>
          <a:prstGeom prst="rect">
            <a:avLst/>
          </a:prstGeom>
          <a:noFill/>
        </p:spPr>
        <p:txBody>
          <a:bodyPr wrap="square" rtlCol="0">
            <a:spAutoFit/>
          </a:bodyPr>
          <a:lstStyle/>
          <a:p>
            <a:pPr algn="ctr"/>
            <a:r>
              <a:rPr lang="el-GR" dirty="0" smtClean="0">
                <a:solidFill>
                  <a:schemeClr val="bg1"/>
                </a:solidFill>
                <a:latin typeface="+mn-lt"/>
              </a:rPr>
              <a:t>Επιχειρησιακό Πρόγραμμα</a:t>
            </a:r>
          </a:p>
          <a:p>
            <a:pPr algn="ctr"/>
            <a:r>
              <a:rPr lang="el-GR" dirty="0" smtClean="0">
                <a:solidFill>
                  <a:schemeClr val="bg1"/>
                </a:solidFill>
                <a:latin typeface="+mn-lt"/>
              </a:rPr>
              <a:t>«Μεταρρύθμιση Δημοσίου Τομέα» </a:t>
            </a:r>
            <a:endParaRPr lang="el-GR" dirty="0">
              <a:solidFill>
                <a:schemeClr val="bg1"/>
              </a:solidFill>
              <a:latin typeface="+mn-lt"/>
            </a:endParaRPr>
          </a:p>
        </p:txBody>
      </p:sp>
      <p:sp>
        <p:nvSpPr>
          <p:cNvPr id="6" name="Ορθογώνιο 5"/>
          <p:cNvSpPr/>
          <p:nvPr/>
        </p:nvSpPr>
        <p:spPr>
          <a:xfrm>
            <a:off x="76200" y="4417874"/>
            <a:ext cx="8153400" cy="1754326"/>
          </a:xfrm>
          <a:prstGeom prst="rect">
            <a:avLst/>
          </a:prstGeom>
        </p:spPr>
        <p:txBody>
          <a:bodyPr wrap="square">
            <a:spAutoFit/>
          </a:bodyPr>
          <a:lstStyle/>
          <a:p>
            <a:pPr marL="285750" lvl="0" indent="-285750">
              <a:buFont typeface="Wingdings" panose="05000000000000000000" pitchFamily="2" charset="2"/>
              <a:buChar char="Ø"/>
            </a:pPr>
            <a:r>
              <a:rPr lang="en-US" dirty="0">
                <a:latin typeface="+mn-lt"/>
              </a:rPr>
              <a:t>19/3 </a:t>
            </a:r>
            <a:r>
              <a:rPr lang="el-GR" dirty="0">
                <a:latin typeface="+mn-lt"/>
              </a:rPr>
              <a:t>σχέδιο επιχειρησιακού στο ΥΠΑΝ</a:t>
            </a:r>
          </a:p>
          <a:p>
            <a:pPr marL="285750" lvl="0" indent="-285750">
              <a:buFont typeface="Wingdings" panose="05000000000000000000" pitchFamily="2" charset="2"/>
              <a:buChar char="Ø"/>
            </a:pPr>
            <a:r>
              <a:rPr lang="el-GR" dirty="0">
                <a:latin typeface="+mn-lt"/>
              </a:rPr>
              <a:t>21/3 σχέδιο επιχειρησιακού </a:t>
            </a:r>
            <a:r>
              <a:rPr lang="el-GR" dirty="0" smtClean="0">
                <a:latin typeface="+mn-lt"/>
              </a:rPr>
              <a:t>στην ΕΕ</a:t>
            </a:r>
            <a:endParaRPr lang="el-GR" dirty="0">
              <a:latin typeface="+mn-lt"/>
            </a:endParaRPr>
          </a:p>
          <a:p>
            <a:pPr marL="285750" lvl="0" indent="-285750">
              <a:buFont typeface="Wingdings" panose="05000000000000000000" pitchFamily="2" charset="2"/>
              <a:buChar char="Ø"/>
            </a:pPr>
            <a:r>
              <a:rPr lang="el-GR" dirty="0">
                <a:latin typeface="+mn-lt"/>
              </a:rPr>
              <a:t>17/4 οριστική υποβολή του </a:t>
            </a:r>
            <a:r>
              <a:rPr lang="el-GR" dirty="0" smtClean="0">
                <a:latin typeface="+mn-lt"/>
              </a:rPr>
              <a:t>νέου ΕΣΠΑ </a:t>
            </a:r>
            <a:r>
              <a:rPr lang="el-GR" dirty="0">
                <a:latin typeface="+mn-lt"/>
              </a:rPr>
              <a:t>της χώρας</a:t>
            </a:r>
          </a:p>
          <a:p>
            <a:pPr marL="285750" lvl="0" indent="-285750">
              <a:buFont typeface="Wingdings" panose="05000000000000000000" pitchFamily="2" charset="2"/>
              <a:buChar char="Ø"/>
            </a:pPr>
            <a:r>
              <a:rPr lang="el-GR" dirty="0">
                <a:latin typeface="+mn-lt"/>
              </a:rPr>
              <a:t>25/4 πρώτη άτυπη υποβολή των ΕΠ της χώρας για παρατηρήσεις στην ΕΕ</a:t>
            </a:r>
          </a:p>
          <a:p>
            <a:pPr marL="285750" lvl="0" indent="-285750">
              <a:buFont typeface="Wingdings" panose="05000000000000000000" pitchFamily="2" charset="2"/>
              <a:buChar char="Ø"/>
            </a:pPr>
            <a:r>
              <a:rPr lang="el-GR" dirty="0">
                <a:latin typeface="+mn-lt"/>
              </a:rPr>
              <a:t>Στους επόμενους μήνες θα πραγματοποιηθεί διαβούλευση με τις αρμόδιες αρχές της ΕΕ για οριστικοποίηση του </a:t>
            </a:r>
            <a:r>
              <a:rPr lang="el-GR" dirty="0" smtClean="0">
                <a:latin typeface="+mn-lt"/>
              </a:rPr>
              <a:t>ΕΠ</a:t>
            </a:r>
            <a:endParaRPr lang="el-GR" dirty="0">
              <a:latin typeface="+mn-lt"/>
            </a:endParaRPr>
          </a:p>
        </p:txBody>
      </p:sp>
      <p:sp>
        <p:nvSpPr>
          <p:cNvPr id="7" name="Βέλος προς τα κάτω 6"/>
          <p:cNvSpPr/>
          <p:nvPr/>
        </p:nvSpPr>
        <p:spPr>
          <a:xfrm>
            <a:off x="8141426" y="4343400"/>
            <a:ext cx="773974" cy="1732240"/>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l-GR"/>
          </a:p>
        </p:txBody>
      </p:sp>
      <p:sp>
        <p:nvSpPr>
          <p:cNvPr id="8" name="Ορθογώνιο 7"/>
          <p:cNvSpPr/>
          <p:nvPr/>
        </p:nvSpPr>
        <p:spPr>
          <a:xfrm>
            <a:off x="-11974" y="6150114"/>
            <a:ext cx="8698774" cy="584775"/>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lvl="0" algn="ctr"/>
            <a:r>
              <a:rPr lang="el-GR" sz="1600" dirty="0"/>
              <a:t>17/7 </a:t>
            </a:r>
            <a:r>
              <a:rPr lang="el-GR" sz="1600" dirty="0" smtClean="0"/>
              <a:t>- Καταληκτική </a:t>
            </a:r>
            <a:r>
              <a:rPr lang="el-GR" sz="1600" dirty="0"/>
              <a:t>ημερομηνία υποβολής </a:t>
            </a:r>
            <a:r>
              <a:rPr lang="el-GR" sz="1600" dirty="0" smtClean="0"/>
              <a:t>ΕΠ</a:t>
            </a:r>
          </a:p>
          <a:p>
            <a:pPr lvl="0" algn="ctr"/>
            <a:r>
              <a:rPr lang="el-GR" sz="1600" dirty="0" smtClean="0"/>
              <a:t> (</a:t>
            </a:r>
            <a:r>
              <a:rPr lang="el-GR" sz="1600" dirty="0"/>
              <a:t>3 μήνες από την υποβολή του ΕΣΠΑ)</a:t>
            </a:r>
          </a:p>
        </p:txBody>
      </p:sp>
      <p:sp>
        <p:nvSpPr>
          <p:cNvPr id="2" name="TextBox 1"/>
          <p:cNvSpPr txBox="1"/>
          <p:nvPr/>
        </p:nvSpPr>
        <p:spPr>
          <a:xfrm>
            <a:off x="228600" y="1828800"/>
            <a:ext cx="2819400"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l-GR" dirty="0" smtClean="0"/>
              <a:t>Διαδικασία Διαβούλευσης</a:t>
            </a:r>
            <a:endParaRPr lang="el-GR" dirty="0"/>
          </a:p>
        </p:txBody>
      </p:sp>
      <p:sp>
        <p:nvSpPr>
          <p:cNvPr id="9" name="TextBox 8"/>
          <p:cNvSpPr txBox="1"/>
          <p:nvPr/>
        </p:nvSpPr>
        <p:spPr>
          <a:xfrm>
            <a:off x="4876800" y="4495800"/>
            <a:ext cx="2819400"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l-GR" dirty="0" smtClean="0"/>
              <a:t>Χρονοδιάγραμμα υποβολής</a:t>
            </a:r>
            <a:endParaRPr lang="el-GR" dirty="0"/>
          </a:p>
        </p:txBody>
      </p:sp>
    </p:spTree>
    <p:extLst>
      <p:ext uri="{BB962C8B-B14F-4D97-AF65-F5344CB8AC3E}">
        <p14:creationId xmlns:p14="http://schemas.microsoft.com/office/powerpoint/2010/main" val="26256512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Τίτλος 1"/>
          <p:cNvSpPr>
            <a:spLocks noGrp="1"/>
          </p:cNvSpPr>
          <p:nvPr>
            <p:ph type="ctrTitle"/>
          </p:nvPr>
        </p:nvSpPr>
        <p:spPr>
          <a:xfrm>
            <a:off x="762000" y="1143000"/>
            <a:ext cx="7772400" cy="1470025"/>
          </a:xfrm>
        </p:spPr>
        <p:txBody>
          <a:bodyPr/>
          <a:lstStyle/>
          <a:p>
            <a:r>
              <a:rPr lang="en-US" altLang="el-GR" dirty="0" smtClean="0"/>
              <a:t/>
            </a:r>
            <a:br>
              <a:rPr lang="en-US" altLang="el-GR" dirty="0" smtClean="0"/>
            </a:br>
            <a:r>
              <a:rPr lang="el-GR" altLang="el-GR" b="1" dirty="0" smtClean="0"/>
              <a:t>Σχέδιο Δράσης για την </a:t>
            </a:r>
            <a:br>
              <a:rPr lang="el-GR" altLang="el-GR" b="1" dirty="0" smtClean="0"/>
            </a:br>
            <a:r>
              <a:rPr lang="el-GR" altLang="el-GR" b="1" dirty="0" smtClean="0"/>
              <a:t>Ηλεκτρονική Διακυβέρνηση</a:t>
            </a:r>
            <a:br>
              <a:rPr lang="el-GR" altLang="el-GR" b="1" dirty="0" smtClean="0"/>
            </a:br>
            <a:r>
              <a:rPr lang="el-GR" altLang="el-GR" b="1" dirty="0" smtClean="0"/>
              <a:t>2014 - 2020</a:t>
            </a:r>
            <a:r>
              <a:rPr lang="el-GR" dirty="0"/>
              <a:t/>
            </a:r>
            <a:br>
              <a:rPr lang="el-GR" dirty="0"/>
            </a:br>
            <a:r>
              <a:rPr lang="el-GR" dirty="0"/>
              <a:t/>
            </a:r>
            <a:br>
              <a:rPr lang="el-GR" dirty="0"/>
            </a:br>
            <a:endParaRPr lang="el-GR" altLang="el-GR" dirty="0" smtClean="0"/>
          </a:p>
        </p:txBody>
      </p:sp>
    </p:spTree>
    <p:extLst>
      <p:ext uri="{BB962C8B-B14F-4D97-AF65-F5344CB8AC3E}">
        <p14:creationId xmlns:p14="http://schemas.microsoft.com/office/powerpoint/2010/main" val="4201669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_eng_ydmed">
  <a:themeElements>
    <a:clrScheme name="template_eng_ydmed 1">
      <a:dk1>
        <a:srgbClr val="666666"/>
      </a:dk1>
      <a:lt1>
        <a:srgbClr val="FFFFFF"/>
      </a:lt1>
      <a:dk2>
        <a:srgbClr val="000000"/>
      </a:dk2>
      <a:lt2>
        <a:srgbClr val="D2D2D2"/>
      </a:lt2>
      <a:accent1>
        <a:srgbClr val="FF388C"/>
      </a:accent1>
      <a:accent2>
        <a:srgbClr val="E40059"/>
      </a:accent2>
      <a:accent3>
        <a:srgbClr val="AAAAAA"/>
      </a:accent3>
      <a:accent4>
        <a:srgbClr val="DADADA"/>
      </a:accent4>
      <a:accent5>
        <a:srgbClr val="FFAEC5"/>
      </a:accent5>
      <a:accent6>
        <a:srgbClr val="CF0050"/>
      </a:accent6>
      <a:hlink>
        <a:srgbClr val="17BBFD"/>
      </a:hlink>
      <a:folHlink>
        <a:srgbClr val="FF79C2"/>
      </a:folHlink>
    </a:clrScheme>
    <a:fontScheme name="template_eng_ydmed">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_eng_ydmed 1">
        <a:dk1>
          <a:srgbClr val="666666"/>
        </a:dk1>
        <a:lt1>
          <a:srgbClr val="FFFFFF"/>
        </a:lt1>
        <a:dk2>
          <a:srgbClr val="000000"/>
        </a:dk2>
        <a:lt2>
          <a:srgbClr val="D2D2D2"/>
        </a:lt2>
        <a:accent1>
          <a:srgbClr val="FF388C"/>
        </a:accent1>
        <a:accent2>
          <a:srgbClr val="E40059"/>
        </a:accent2>
        <a:accent3>
          <a:srgbClr val="AAAAAA"/>
        </a:accent3>
        <a:accent4>
          <a:srgbClr val="DADADA"/>
        </a:accent4>
        <a:accent5>
          <a:srgbClr val="FFAEC5"/>
        </a:accent5>
        <a:accent6>
          <a:srgbClr val="CF0050"/>
        </a:accent6>
        <a:hlink>
          <a:srgbClr val="17BBFD"/>
        </a:hlink>
        <a:folHlink>
          <a:srgbClr val="FF79C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emplate_eng_ydmed">
  <a:themeElements>
    <a:clrScheme name="1_template_eng_ydmed 1">
      <a:dk1>
        <a:srgbClr val="666666"/>
      </a:dk1>
      <a:lt1>
        <a:srgbClr val="FFFFFF"/>
      </a:lt1>
      <a:dk2>
        <a:srgbClr val="000000"/>
      </a:dk2>
      <a:lt2>
        <a:srgbClr val="D2D2D2"/>
      </a:lt2>
      <a:accent1>
        <a:srgbClr val="FF388C"/>
      </a:accent1>
      <a:accent2>
        <a:srgbClr val="E40059"/>
      </a:accent2>
      <a:accent3>
        <a:srgbClr val="AAAAAA"/>
      </a:accent3>
      <a:accent4>
        <a:srgbClr val="DADADA"/>
      </a:accent4>
      <a:accent5>
        <a:srgbClr val="FFAEC5"/>
      </a:accent5>
      <a:accent6>
        <a:srgbClr val="CF0050"/>
      </a:accent6>
      <a:hlink>
        <a:srgbClr val="17BBFD"/>
      </a:hlink>
      <a:folHlink>
        <a:srgbClr val="FF79C2"/>
      </a:folHlink>
    </a:clrScheme>
    <a:fontScheme name="1_template_eng_ydmed">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template_eng_ydmed 1">
        <a:dk1>
          <a:srgbClr val="666666"/>
        </a:dk1>
        <a:lt1>
          <a:srgbClr val="FFFFFF"/>
        </a:lt1>
        <a:dk2>
          <a:srgbClr val="000000"/>
        </a:dk2>
        <a:lt2>
          <a:srgbClr val="D2D2D2"/>
        </a:lt2>
        <a:accent1>
          <a:srgbClr val="FF388C"/>
        </a:accent1>
        <a:accent2>
          <a:srgbClr val="E40059"/>
        </a:accent2>
        <a:accent3>
          <a:srgbClr val="AAAAAA"/>
        </a:accent3>
        <a:accent4>
          <a:srgbClr val="DADADA"/>
        </a:accent4>
        <a:accent5>
          <a:srgbClr val="FFAEC5"/>
        </a:accent5>
        <a:accent6>
          <a:srgbClr val="CF0050"/>
        </a:accent6>
        <a:hlink>
          <a:srgbClr val="17BBFD"/>
        </a:hlink>
        <a:folHlink>
          <a:srgbClr val="FF79C2"/>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Εσωτερικές σελίδες">
  <a:themeElements>
    <a:clrScheme name="2_Εσωτερικές σελίδες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Εσωτερικές σελίδες">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Εσωτερικές σελίδες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Τελικό slide">
  <a:themeElements>
    <a:clrScheme name="3_Τελικό slid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_Τελικό slid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Τελικό slid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template_eng_ydmed">
  <a:themeElements>
    <a:clrScheme name="2_template_eng_ydmed 1">
      <a:dk1>
        <a:srgbClr val="666666"/>
      </a:dk1>
      <a:lt1>
        <a:srgbClr val="FFFFFF"/>
      </a:lt1>
      <a:dk2>
        <a:srgbClr val="000000"/>
      </a:dk2>
      <a:lt2>
        <a:srgbClr val="D2D2D2"/>
      </a:lt2>
      <a:accent1>
        <a:srgbClr val="FF388C"/>
      </a:accent1>
      <a:accent2>
        <a:srgbClr val="E40059"/>
      </a:accent2>
      <a:accent3>
        <a:srgbClr val="AAAAAA"/>
      </a:accent3>
      <a:accent4>
        <a:srgbClr val="DADADA"/>
      </a:accent4>
      <a:accent5>
        <a:srgbClr val="FFAEC5"/>
      </a:accent5>
      <a:accent6>
        <a:srgbClr val="CF0050"/>
      </a:accent6>
      <a:hlink>
        <a:srgbClr val="17BBFD"/>
      </a:hlink>
      <a:folHlink>
        <a:srgbClr val="FF79C2"/>
      </a:folHlink>
    </a:clrScheme>
    <a:fontScheme name="2_template_eng_ydmed">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template_eng_ydmed 1">
        <a:dk1>
          <a:srgbClr val="666666"/>
        </a:dk1>
        <a:lt1>
          <a:srgbClr val="FFFFFF"/>
        </a:lt1>
        <a:dk2>
          <a:srgbClr val="000000"/>
        </a:dk2>
        <a:lt2>
          <a:srgbClr val="D2D2D2"/>
        </a:lt2>
        <a:accent1>
          <a:srgbClr val="FF388C"/>
        </a:accent1>
        <a:accent2>
          <a:srgbClr val="E40059"/>
        </a:accent2>
        <a:accent3>
          <a:srgbClr val="AAAAAA"/>
        </a:accent3>
        <a:accent4>
          <a:srgbClr val="DADADA"/>
        </a:accent4>
        <a:accent5>
          <a:srgbClr val="FFAEC5"/>
        </a:accent5>
        <a:accent6>
          <a:srgbClr val="CF0050"/>
        </a:accent6>
        <a:hlink>
          <a:srgbClr val="17BBFD"/>
        </a:hlink>
        <a:folHlink>
          <a:srgbClr val="FF79C2"/>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Τελικό slide">
  <a:themeElements>
    <a:clrScheme name="4_Τελικό slid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4_Τελικό slid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Τελικό slid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template_eng_ydmed">
  <a:themeElements>
    <a:clrScheme name="template_eng_ydmed 1">
      <a:dk1>
        <a:srgbClr val="666666"/>
      </a:dk1>
      <a:lt1>
        <a:srgbClr val="FFFFFF"/>
      </a:lt1>
      <a:dk2>
        <a:srgbClr val="000000"/>
      </a:dk2>
      <a:lt2>
        <a:srgbClr val="D2D2D2"/>
      </a:lt2>
      <a:accent1>
        <a:srgbClr val="FF388C"/>
      </a:accent1>
      <a:accent2>
        <a:srgbClr val="E40059"/>
      </a:accent2>
      <a:accent3>
        <a:srgbClr val="AAAAAA"/>
      </a:accent3>
      <a:accent4>
        <a:srgbClr val="DADADA"/>
      </a:accent4>
      <a:accent5>
        <a:srgbClr val="FFAEC5"/>
      </a:accent5>
      <a:accent6>
        <a:srgbClr val="CF0050"/>
      </a:accent6>
      <a:hlink>
        <a:srgbClr val="17BBFD"/>
      </a:hlink>
      <a:folHlink>
        <a:srgbClr val="FF79C2"/>
      </a:folHlink>
    </a:clrScheme>
    <a:fontScheme name="template_eng_ydmed">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_eng_ydmed 1">
        <a:dk1>
          <a:srgbClr val="666666"/>
        </a:dk1>
        <a:lt1>
          <a:srgbClr val="FFFFFF"/>
        </a:lt1>
        <a:dk2>
          <a:srgbClr val="000000"/>
        </a:dk2>
        <a:lt2>
          <a:srgbClr val="D2D2D2"/>
        </a:lt2>
        <a:accent1>
          <a:srgbClr val="FF388C"/>
        </a:accent1>
        <a:accent2>
          <a:srgbClr val="E40059"/>
        </a:accent2>
        <a:accent3>
          <a:srgbClr val="AAAAAA"/>
        </a:accent3>
        <a:accent4>
          <a:srgbClr val="DADADA"/>
        </a:accent4>
        <a:accent5>
          <a:srgbClr val="FFAEC5"/>
        </a:accent5>
        <a:accent6>
          <a:srgbClr val="CF0050"/>
        </a:accent6>
        <a:hlink>
          <a:srgbClr val="17BBFD"/>
        </a:hlink>
        <a:folHlink>
          <a:srgbClr val="FF79C2"/>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template_eng_ydmed</Template>
  <TotalTime>3205</TotalTime>
  <Words>1132</Words>
  <Application>Microsoft Office PowerPoint</Application>
  <PresentationFormat>Προβολή στην οθόνη (4:3)</PresentationFormat>
  <Paragraphs>184</Paragraphs>
  <Slides>19</Slides>
  <Notes>0</Notes>
  <HiddenSlides>0</HiddenSlides>
  <MMClips>0</MMClips>
  <ScaleCrop>false</ScaleCrop>
  <HeadingPairs>
    <vt:vector size="4" baseType="variant">
      <vt:variant>
        <vt:lpstr>Θέμα</vt:lpstr>
      </vt:variant>
      <vt:variant>
        <vt:i4>7</vt:i4>
      </vt:variant>
      <vt:variant>
        <vt:lpstr>Τίτλοι διαφανειών</vt:lpstr>
      </vt:variant>
      <vt:variant>
        <vt:i4>19</vt:i4>
      </vt:variant>
    </vt:vector>
  </HeadingPairs>
  <TitlesOfParts>
    <vt:vector size="26" baseType="lpstr">
      <vt:lpstr>template_eng_ydmed</vt:lpstr>
      <vt:lpstr>1_template_eng_ydmed</vt:lpstr>
      <vt:lpstr>2_Εσωτερικές σελίδες</vt:lpstr>
      <vt:lpstr>3_Τελικό slide</vt:lpstr>
      <vt:lpstr>2_template_eng_ydmed</vt:lpstr>
      <vt:lpstr>4_Τελικό slide</vt:lpstr>
      <vt:lpstr>3_template_eng_ydmed</vt:lpstr>
      <vt:lpstr> Επιχειρησιακό Πρόγραμμα  «Μεταρρύθμιση Δημόσιου Τομέα 2014-2020» &amp; Σχέδιο Δράσης Ηλεκτρονικής Διακυβέρνησης </vt:lpstr>
      <vt:lpstr>Παρουσίαση του PowerPoint</vt:lpstr>
      <vt:lpstr>Μαθαίνουμε από τις αστοχίες – Αντιμετωπίζουμε τα προβλήματα</vt:lpstr>
      <vt:lpstr> Το όραμά μας  </vt:lpstr>
      <vt:lpstr>  Στρατηγικοί Άξονες</vt:lpstr>
      <vt:lpstr>Παρουσίαση του PowerPoint</vt:lpstr>
      <vt:lpstr>Παρουσίαση του PowerPoint</vt:lpstr>
      <vt:lpstr>Διαδικασία Διαβούλευσης &amp; χρονοδιάγραμμα υποβολής Ε.Π.</vt:lpstr>
      <vt:lpstr> Σχέδιο Δράσης για την  Ηλεκτρονική Διακυβέρνηση 2014 - 2020  </vt:lpstr>
      <vt:lpstr>  Στρατηγικές Κατευθύνσεις</vt:lpstr>
      <vt:lpstr>Σχέδιο Δράσης</vt:lpstr>
      <vt:lpstr>Σύστημα Διαχείρισης Ανθρώπινου Δυναμικού - HRMS</vt:lpstr>
      <vt:lpstr>Ενιαίο Περιβάλλον Εξυπηρέτησης Πολιτών &amp; Επιχειρήσεων - CRMS</vt:lpstr>
      <vt:lpstr>Μητρώο Πληροφοριακών Εφαρμογών - IT POLICY</vt:lpstr>
      <vt:lpstr>Τομεακά έργα (ενδεικτικά παραδείγματα) </vt:lpstr>
      <vt:lpstr>Τομεακά έργα (ενδεικτικά παραδείγματα) </vt:lpstr>
      <vt:lpstr>Το ΟΡΑΜΑ της Ηλεκτρονικής Διακυβέρνησης </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dimitris</dc:creator>
  <cp:lastModifiedBy>user</cp:lastModifiedBy>
  <cp:revision>389</cp:revision>
  <cp:lastPrinted>2014-05-02T15:54:46Z</cp:lastPrinted>
  <dcterms:created xsi:type="dcterms:W3CDTF">2012-01-24T15:09:15Z</dcterms:created>
  <dcterms:modified xsi:type="dcterms:W3CDTF">2014-05-06T08:21:50Z</dcterms:modified>
</cp:coreProperties>
</file>